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99" r:id="rId2"/>
    <p:sldId id="382" r:id="rId3"/>
    <p:sldId id="410" r:id="rId4"/>
    <p:sldId id="412" r:id="rId5"/>
    <p:sldId id="403" r:id="rId6"/>
    <p:sldId id="388" r:id="rId7"/>
    <p:sldId id="389" r:id="rId8"/>
    <p:sldId id="416" r:id="rId9"/>
    <p:sldId id="418" r:id="rId10"/>
    <p:sldId id="417" r:id="rId11"/>
    <p:sldId id="398" r:id="rId12"/>
    <p:sldId id="413" r:id="rId13"/>
    <p:sldId id="415" r:id="rId14"/>
    <p:sldId id="414" r:id="rId15"/>
    <p:sldId id="392" r:id="rId16"/>
    <p:sldId id="402" r:id="rId17"/>
    <p:sldId id="409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FC96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5" autoAdjust="0"/>
    <p:restoredTop sz="99824" autoAdjust="0"/>
  </p:normalViewPr>
  <p:slideViewPr>
    <p:cSldViewPr>
      <p:cViewPr>
        <p:scale>
          <a:sx n="80" d="100"/>
          <a:sy n="80" d="100"/>
        </p:scale>
        <p:origin x="-1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diaz\Desktop\Documentos%20de%20Ana%20Marissa\Presentaciones\Estadisticas%20para%20presentaciones\Consulta%2020de%20mayo%20de%20todos%20los%20act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diaz\Desktop\Documentos%20de%20Ana%20Marissa\Presentaciones\Estadisticas%20para%20presentaciones\Consulta%2020de%20mayo%20de%20todos%20los%20act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diaz\Desktop\Documentos%20de%20Ana%20Marissa\Presentaciones\Estadisticas%20para%20presentaciones\Consulta%2020de%20mayo%20de%20todos%20los%20acto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diaz\Desktop\Documentos%20de%20Ana%20Marissa\Estad&#237;sticas%20de%20Convenios\Estadisticas%202011\Consulta%2024%20junio%202011%20Estadisticas%20de%20todos%20los%20actos%20public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diaz\Desktop\Documentos%20de%20Ana%20Marissa\Presentaciones\Estadisticas%20para%20presentaciones\Datos%20para%20Presentaciones%2018%20mayo%202011%20ingles%20y%20espa&#241;o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1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dLbls>
            <c:dLbl>
              <c:idx val="0"/>
              <c:layout>
                <c:manualLayout>
                  <c:x val="5.5555555555555558E-3"/>
                  <c:y val="-0.14814814814814856"/>
                </c:manualLayout>
              </c:layout>
              <c:showVal val="1"/>
            </c:dLbl>
            <c:dLbl>
              <c:idx val="1"/>
              <c:layout>
                <c:manualLayout>
                  <c:x val="1.3888888888888996E-2"/>
                  <c:y val="-0.22685185185185194"/>
                </c:manualLayout>
              </c:layout>
              <c:showVal val="1"/>
            </c:dLbl>
            <c:dLbl>
              <c:idx val="2"/>
              <c:layout>
                <c:manualLayout>
                  <c:x val="1.6666666666666725E-2"/>
                  <c:y val="-0.25462962962962982"/>
                </c:manualLayout>
              </c:layout>
              <c:showVal val="1"/>
            </c:dLbl>
            <c:dLbl>
              <c:idx val="3"/>
              <c:layout>
                <c:manualLayout>
                  <c:x val="1.6666666666666725E-2"/>
                  <c:y val="-0.43518518518518612"/>
                </c:manualLayout>
              </c:layout>
              <c:showVal val="1"/>
            </c:dLbl>
            <c:dLbl>
              <c:idx val="4"/>
              <c:layout>
                <c:manualLayout>
                  <c:x val="3.055533683289589E-2"/>
                  <c:y val="-0.4398148148148171"/>
                </c:manualLayout>
              </c:layout>
              <c:showVal val="1"/>
            </c:dLbl>
            <c:showVal val="1"/>
          </c:dLbls>
          <c:cat>
            <c:strRef>
              <c:f>'Proveedores Español'!$A$8:$A$12</c:f>
              <c:strCache>
                <c:ptCount val="5"/>
                <c:pt idx="0">
                  <c:v>año 2007</c:v>
                </c:pt>
                <c:pt idx="1">
                  <c:v>año 2008</c:v>
                </c:pt>
                <c:pt idx="2">
                  <c:v>año 2009</c:v>
                </c:pt>
                <c:pt idx="3">
                  <c:v>año 2010</c:v>
                </c:pt>
                <c:pt idx="4">
                  <c:v>año 2011</c:v>
                </c:pt>
              </c:strCache>
            </c:strRef>
          </c:cat>
          <c:val>
            <c:numRef>
              <c:f>'Proveedores Español'!$C$8:$C$12</c:f>
              <c:numCache>
                <c:formatCode>#,##0</c:formatCode>
                <c:ptCount val="5"/>
                <c:pt idx="0">
                  <c:v>9885</c:v>
                </c:pt>
                <c:pt idx="1">
                  <c:v>19396</c:v>
                </c:pt>
                <c:pt idx="2">
                  <c:v>26429</c:v>
                </c:pt>
                <c:pt idx="3">
                  <c:v>44032</c:v>
                </c:pt>
                <c:pt idx="4">
                  <c:v>48630</c:v>
                </c:pt>
              </c:numCache>
            </c:numRef>
          </c:val>
        </c:ser>
        <c:shape val="box"/>
        <c:axId val="58737408"/>
        <c:axId val="58738944"/>
        <c:axId val="0"/>
      </c:bar3DChart>
      <c:catAx>
        <c:axId val="58737408"/>
        <c:scaling>
          <c:orientation val="minMax"/>
        </c:scaling>
        <c:axPos val="b"/>
        <c:tickLblPos val="nextTo"/>
        <c:crossAx val="58738944"/>
        <c:crosses val="autoZero"/>
        <c:auto val="1"/>
        <c:lblAlgn val="ctr"/>
        <c:lblOffset val="100"/>
      </c:catAx>
      <c:valAx>
        <c:axId val="58738944"/>
        <c:scaling>
          <c:orientation val="minMax"/>
        </c:scaling>
        <c:axPos val="l"/>
        <c:majorGridlines/>
        <c:numFmt formatCode="#,##0" sourceLinked="1"/>
        <c:tickLblPos val="nextTo"/>
        <c:crossAx val="5873740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'Proveedores Español'!$B$34</c:f>
              <c:strCache>
                <c:ptCount val="1"/>
                <c:pt idx="0">
                  <c:v>Año 2010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CatName val="1"/>
            <c:showPercent val="1"/>
          </c:dLbls>
          <c:cat>
            <c:strRef>
              <c:f>'Proveedores Español'!$A$35:$A$36</c:f>
              <c:strCache>
                <c:ptCount val="2"/>
                <c:pt idx="0">
                  <c:v>Papel</c:v>
                </c:pt>
                <c:pt idx="1">
                  <c:v>via Internet</c:v>
                </c:pt>
              </c:strCache>
            </c:strRef>
          </c:cat>
          <c:val>
            <c:numRef>
              <c:f>'Proveedores Español'!$B$35:$B$36</c:f>
              <c:numCache>
                <c:formatCode>#,##0</c:formatCode>
                <c:ptCount val="2"/>
                <c:pt idx="0">
                  <c:v>49610</c:v>
                </c:pt>
                <c:pt idx="1">
                  <c:v>90254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'Proveedores Español'!$C$34</c:f>
              <c:strCache>
                <c:ptCount val="1"/>
                <c:pt idx="0">
                  <c:v>Año 2011</c:v>
                </c:pt>
              </c:strCache>
            </c:strRef>
          </c:tx>
          <c:spPr>
            <a:solidFill>
              <a:srgbClr val="00B0F0"/>
            </a:solidFill>
          </c:spPr>
          <c:dPt>
            <c:idx val="1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CatName val="1"/>
            <c:showPercent val="1"/>
          </c:dLbls>
          <c:cat>
            <c:strRef>
              <c:f>'Proveedores Español'!$A$35:$A$36</c:f>
              <c:strCache>
                <c:ptCount val="2"/>
                <c:pt idx="0">
                  <c:v>Papel</c:v>
                </c:pt>
                <c:pt idx="1">
                  <c:v>via Internet</c:v>
                </c:pt>
              </c:strCache>
            </c:strRef>
          </c:cat>
          <c:val>
            <c:numRef>
              <c:f>'Proveedores Español'!$C$35:$C$36</c:f>
              <c:numCache>
                <c:formatCode>#,##0</c:formatCode>
                <c:ptCount val="2"/>
                <c:pt idx="0">
                  <c:v>12358</c:v>
                </c:pt>
                <c:pt idx="1">
                  <c:v>34591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500" b="1"/>
                </a:pPr>
                <a:endParaRPr lang="en-US"/>
              </a:p>
            </c:txPr>
            <c:showVal val="1"/>
          </c:dLbls>
          <c:cat>
            <c:numRef>
              <c:f>Hoja1!$B$36:$F$36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Hoja1!$B$37:$F$37</c:f>
              <c:numCache>
                <c:formatCode>#,##0</c:formatCode>
                <c:ptCount val="5"/>
                <c:pt idx="0">
                  <c:v>4769</c:v>
                </c:pt>
                <c:pt idx="1">
                  <c:v>17500</c:v>
                </c:pt>
                <c:pt idx="2">
                  <c:v>39142</c:v>
                </c:pt>
                <c:pt idx="3">
                  <c:v>38079</c:v>
                </c:pt>
                <c:pt idx="4">
                  <c:v>12898</c:v>
                </c:pt>
              </c:numCache>
            </c:numRef>
          </c:val>
        </c:ser>
        <c:shape val="box"/>
        <c:axId val="58944512"/>
        <c:axId val="61668736"/>
        <c:axId val="0"/>
      </c:bar3DChart>
      <c:catAx>
        <c:axId val="589445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00" b="1"/>
            </a:pPr>
            <a:endParaRPr lang="en-US"/>
          </a:p>
        </c:txPr>
        <c:crossAx val="61668736"/>
        <c:crosses val="autoZero"/>
        <c:auto val="1"/>
        <c:lblAlgn val="ctr"/>
        <c:lblOffset val="100"/>
      </c:catAx>
      <c:valAx>
        <c:axId val="61668736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sz="1500" b="1"/>
            </a:pPr>
            <a:endParaRPr lang="en-US"/>
          </a:p>
        </c:txPr>
        <c:crossAx val="58944512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1.6666666666666684E-2"/>
                  <c:y val="-1.3888888888888907E-2"/>
                </c:manualLayout>
              </c:layout>
              <c:showVal val="1"/>
            </c:dLbl>
            <c:dLbl>
              <c:idx val="1"/>
              <c:layout>
                <c:manualLayout>
                  <c:x val="1.9444444444444445E-2"/>
                  <c:y val="-4.6296296296296337E-3"/>
                </c:manualLayout>
              </c:layout>
              <c:showVal val="1"/>
            </c:dLbl>
            <c:dLbl>
              <c:idx val="2"/>
              <c:layout>
                <c:manualLayout>
                  <c:x val="2.2222222222222247E-2"/>
                  <c:y val="-1.3888888888888907E-2"/>
                </c:manualLayout>
              </c:layout>
              <c:showVal val="1"/>
            </c:dLbl>
            <c:txPr>
              <a:bodyPr/>
              <a:lstStyle/>
              <a:p>
                <a:pPr>
                  <a:defRPr sz="2600"/>
                </a:pPr>
                <a:endParaRPr lang="en-US"/>
              </a:p>
            </c:txPr>
            <c:showVal val="1"/>
          </c:dLbls>
          <c:cat>
            <c:strRef>
              <c:f>'Proveedores (2)'!$A$43:$A$45</c:f>
              <c:strCache>
                <c:ptCount val="3"/>
                <c:pt idx="0">
                  <c:v>2007/2008</c:v>
                </c:pt>
                <c:pt idx="1">
                  <c:v>2009/2010</c:v>
                </c:pt>
                <c:pt idx="2">
                  <c:v>2011</c:v>
                </c:pt>
              </c:strCache>
            </c:strRef>
          </c:cat>
          <c:val>
            <c:numRef>
              <c:f>'Proveedores (2)'!$B$43:$B$45</c:f>
              <c:numCache>
                <c:formatCode>General</c:formatCode>
                <c:ptCount val="3"/>
                <c:pt idx="0">
                  <c:v>70</c:v>
                </c:pt>
                <c:pt idx="1">
                  <c:v>129</c:v>
                </c:pt>
                <c:pt idx="2">
                  <c:v>175</c:v>
                </c:pt>
              </c:numCache>
            </c:numRef>
          </c:val>
        </c:ser>
        <c:shape val="box"/>
        <c:axId val="59383168"/>
        <c:axId val="59409536"/>
        <c:axId val="0"/>
      </c:bar3DChart>
      <c:catAx>
        <c:axId val="59383168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59409536"/>
        <c:crosses val="autoZero"/>
        <c:auto val="1"/>
        <c:lblAlgn val="ctr"/>
        <c:lblOffset val="100"/>
      </c:catAx>
      <c:valAx>
        <c:axId val="5940953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59383168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D289BD-7FE1-4D10-8E53-5F04FC5467DA}" type="doc">
      <dgm:prSet loTypeId="urn:microsoft.com/office/officeart/2005/8/layout/target2" loCatId="relationship" qsTypeId="urn:microsoft.com/office/officeart/2005/8/quickstyle/3d9" qsCatId="3D" csTypeId="urn:microsoft.com/office/officeart/2005/8/colors/colorful5" csCatId="colorful" phldr="1"/>
      <dgm:spPr/>
    </dgm:pt>
    <dgm:pt modelId="{18C5AE18-79E5-49A8-8B06-56A73B5303E8}">
      <dgm:prSet phldrT="[Texto]"/>
      <dgm:spPr/>
      <dgm:t>
        <a:bodyPr/>
        <a:lstStyle/>
        <a:p>
          <a:r>
            <a:rPr lang="es-PA" b="1" dirty="0" smtClean="0"/>
            <a:t>Avisos</a:t>
          </a:r>
          <a:endParaRPr lang="es-PA" b="1" dirty="0"/>
        </a:p>
      </dgm:t>
    </dgm:pt>
    <dgm:pt modelId="{B586E7F2-68B2-43AD-AE4E-9EF105F76971}" type="parTrans" cxnId="{39FBF085-1269-4C95-87DC-BDC52AB044D7}">
      <dgm:prSet/>
      <dgm:spPr/>
      <dgm:t>
        <a:bodyPr/>
        <a:lstStyle/>
        <a:p>
          <a:endParaRPr lang="es-PA"/>
        </a:p>
      </dgm:t>
    </dgm:pt>
    <dgm:pt modelId="{E2F22CA3-A69F-4957-B40F-390BACFD04FB}" type="sibTrans" cxnId="{39FBF085-1269-4C95-87DC-BDC52AB044D7}">
      <dgm:prSet/>
      <dgm:spPr/>
      <dgm:t>
        <a:bodyPr/>
        <a:lstStyle/>
        <a:p>
          <a:endParaRPr lang="es-PA"/>
        </a:p>
      </dgm:t>
    </dgm:pt>
    <dgm:pt modelId="{D9EAA81D-66BC-42A2-B93D-A406AEAEE981}">
      <dgm:prSet phldrT="[Texto]"/>
      <dgm:spPr/>
      <dgm:t>
        <a:bodyPr/>
        <a:lstStyle/>
        <a:p>
          <a:r>
            <a:rPr lang="es-PA" b="1" dirty="0" smtClean="0"/>
            <a:t>Notificación</a:t>
          </a:r>
          <a:endParaRPr lang="es-PA" b="1" dirty="0"/>
        </a:p>
      </dgm:t>
    </dgm:pt>
    <dgm:pt modelId="{3898EDB6-C708-4F17-9785-BFDBBD6AF69A}" type="parTrans" cxnId="{69023DD7-2E78-499C-8BF2-D2AAE4E869FE}">
      <dgm:prSet/>
      <dgm:spPr/>
      <dgm:t>
        <a:bodyPr/>
        <a:lstStyle/>
        <a:p>
          <a:endParaRPr lang="es-PA"/>
        </a:p>
      </dgm:t>
    </dgm:pt>
    <dgm:pt modelId="{867D64BD-1D53-4F9E-A478-2E3FE017252B}" type="sibTrans" cxnId="{69023DD7-2E78-499C-8BF2-D2AAE4E869FE}">
      <dgm:prSet/>
      <dgm:spPr/>
      <dgm:t>
        <a:bodyPr/>
        <a:lstStyle/>
        <a:p>
          <a:endParaRPr lang="es-PA"/>
        </a:p>
      </dgm:t>
    </dgm:pt>
    <dgm:pt modelId="{5EE2D1CE-BA1D-4D94-AA91-2579CA7BE255}">
      <dgm:prSet phldrT="[Texto]"/>
      <dgm:spPr/>
      <dgm:t>
        <a:bodyPr/>
        <a:lstStyle/>
        <a:p>
          <a:r>
            <a:rPr lang="es-PA" b="1" dirty="0" smtClean="0"/>
            <a:t>Convenio Marco</a:t>
          </a:r>
          <a:endParaRPr lang="es-PA" b="1" dirty="0"/>
        </a:p>
      </dgm:t>
    </dgm:pt>
    <dgm:pt modelId="{46C1DCF1-0CF4-4484-802A-C297A9C73F63}" type="parTrans" cxnId="{94F9F1AF-F421-49C9-A4D0-2997515A2792}">
      <dgm:prSet/>
      <dgm:spPr/>
      <dgm:t>
        <a:bodyPr/>
        <a:lstStyle/>
        <a:p>
          <a:endParaRPr lang="es-PA"/>
        </a:p>
      </dgm:t>
    </dgm:pt>
    <dgm:pt modelId="{F135D4E6-F8C2-451A-8C66-010C103F58C3}" type="sibTrans" cxnId="{94F9F1AF-F421-49C9-A4D0-2997515A2792}">
      <dgm:prSet/>
      <dgm:spPr/>
      <dgm:t>
        <a:bodyPr/>
        <a:lstStyle/>
        <a:p>
          <a:endParaRPr lang="es-PA"/>
        </a:p>
      </dgm:t>
    </dgm:pt>
    <dgm:pt modelId="{EFFFF306-8F4A-4DC2-8727-D951074CD060}" type="pres">
      <dgm:prSet presAssocID="{D2D289BD-7FE1-4D10-8E53-5F04FC5467DA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B5687BA3-C4E7-41D5-A8C1-EA5368725106}" type="pres">
      <dgm:prSet presAssocID="{D2D289BD-7FE1-4D10-8E53-5F04FC5467DA}" presName="outerBox" presStyleCnt="0"/>
      <dgm:spPr/>
    </dgm:pt>
    <dgm:pt modelId="{79FEFB49-8F09-4751-9E34-695AC953DF71}" type="pres">
      <dgm:prSet presAssocID="{D2D289BD-7FE1-4D10-8E53-5F04FC5467DA}" presName="outerBoxParent" presStyleLbl="node1" presStyleIdx="0" presStyleCnt="3" custLinFactNeighborX="-5660" custLinFactNeighborY="-1516"/>
      <dgm:spPr/>
      <dgm:t>
        <a:bodyPr/>
        <a:lstStyle/>
        <a:p>
          <a:endParaRPr lang="es-PA"/>
        </a:p>
      </dgm:t>
    </dgm:pt>
    <dgm:pt modelId="{E0619787-39BC-43F4-B656-EEDF5A916005}" type="pres">
      <dgm:prSet presAssocID="{D2D289BD-7FE1-4D10-8E53-5F04FC5467DA}" presName="outerBoxChildren" presStyleCnt="0"/>
      <dgm:spPr/>
    </dgm:pt>
    <dgm:pt modelId="{85BFDF92-D48C-4FF2-8A25-54785B740239}" type="pres">
      <dgm:prSet presAssocID="{D2D289BD-7FE1-4D10-8E53-5F04FC5467DA}" presName="middleBox" presStyleCnt="0"/>
      <dgm:spPr/>
    </dgm:pt>
    <dgm:pt modelId="{E90E427D-1557-4AAA-8CDD-B48A6548B7C1}" type="pres">
      <dgm:prSet presAssocID="{D2D289BD-7FE1-4D10-8E53-5F04FC5467DA}" presName="middleBoxParent" presStyleLbl="node1" presStyleIdx="1" presStyleCnt="3"/>
      <dgm:spPr/>
      <dgm:t>
        <a:bodyPr/>
        <a:lstStyle/>
        <a:p>
          <a:endParaRPr lang="es-PA"/>
        </a:p>
      </dgm:t>
    </dgm:pt>
    <dgm:pt modelId="{6D45FD97-1B27-4AFA-A594-8FA67D6A9F8D}" type="pres">
      <dgm:prSet presAssocID="{D2D289BD-7FE1-4D10-8E53-5F04FC5467DA}" presName="middleBoxChildren" presStyleCnt="0"/>
      <dgm:spPr/>
    </dgm:pt>
    <dgm:pt modelId="{A8B86C24-5C00-462E-90FF-17E7BC2FBF45}" type="pres">
      <dgm:prSet presAssocID="{D2D289BD-7FE1-4D10-8E53-5F04FC5467DA}" presName="centerBox" presStyleCnt="0"/>
      <dgm:spPr/>
    </dgm:pt>
    <dgm:pt modelId="{FF61AD21-9C30-46CB-920A-16AB5964EC26}" type="pres">
      <dgm:prSet presAssocID="{D2D289BD-7FE1-4D10-8E53-5F04FC5467DA}" presName="centerBoxParent" presStyleLbl="node1" presStyleIdx="2" presStyleCnt="3"/>
      <dgm:spPr/>
      <dgm:t>
        <a:bodyPr/>
        <a:lstStyle/>
        <a:p>
          <a:endParaRPr lang="es-PA"/>
        </a:p>
      </dgm:t>
    </dgm:pt>
  </dgm:ptLst>
  <dgm:cxnLst>
    <dgm:cxn modelId="{94F9F1AF-F421-49C9-A4D0-2997515A2792}" srcId="{D2D289BD-7FE1-4D10-8E53-5F04FC5467DA}" destId="{5EE2D1CE-BA1D-4D94-AA91-2579CA7BE255}" srcOrd="2" destOrd="0" parTransId="{46C1DCF1-0CF4-4484-802A-C297A9C73F63}" sibTransId="{F135D4E6-F8C2-451A-8C66-010C103F58C3}"/>
    <dgm:cxn modelId="{39FBF085-1269-4C95-87DC-BDC52AB044D7}" srcId="{D2D289BD-7FE1-4D10-8E53-5F04FC5467DA}" destId="{18C5AE18-79E5-49A8-8B06-56A73B5303E8}" srcOrd="0" destOrd="0" parTransId="{B586E7F2-68B2-43AD-AE4E-9EF105F76971}" sibTransId="{E2F22CA3-A69F-4957-B40F-390BACFD04FB}"/>
    <dgm:cxn modelId="{1BFAE4D0-194B-4EAA-919E-E9C2877CDE51}" type="presOf" srcId="{D2D289BD-7FE1-4D10-8E53-5F04FC5467DA}" destId="{EFFFF306-8F4A-4DC2-8727-D951074CD060}" srcOrd="0" destOrd="0" presId="urn:microsoft.com/office/officeart/2005/8/layout/target2"/>
    <dgm:cxn modelId="{69023DD7-2E78-499C-8BF2-D2AAE4E869FE}" srcId="{D2D289BD-7FE1-4D10-8E53-5F04FC5467DA}" destId="{D9EAA81D-66BC-42A2-B93D-A406AEAEE981}" srcOrd="1" destOrd="0" parTransId="{3898EDB6-C708-4F17-9785-BFDBBD6AF69A}" sibTransId="{867D64BD-1D53-4F9E-A478-2E3FE017252B}"/>
    <dgm:cxn modelId="{8145D6B8-ACFF-4488-9B23-6FCE8654B247}" type="presOf" srcId="{D9EAA81D-66BC-42A2-B93D-A406AEAEE981}" destId="{E90E427D-1557-4AAA-8CDD-B48A6548B7C1}" srcOrd="0" destOrd="0" presId="urn:microsoft.com/office/officeart/2005/8/layout/target2"/>
    <dgm:cxn modelId="{ED8AD973-576D-4E04-B18F-4CCFA1A49454}" type="presOf" srcId="{18C5AE18-79E5-49A8-8B06-56A73B5303E8}" destId="{79FEFB49-8F09-4751-9E34-695AC953DF71}" srcOrd="0" destOrd="0" presId="urn:microsoft.com/office/officeart/2005/8/layout/target2"/>
    <dgm:cxn modelId="{F2F43E01-1CC2-4BB0-892C-A1CB482FE022}" type="presOf" srcId="{5EE2D1CE-BA1D-4D94-AA91-2579CA7BE255}" destId="{FF61AD21-9C30-46CB-920A-16AB5964EC26}" srcOrd="0" destOrd="0" presId="urn:microsoft.com/office/officeart/2005/8/layout/target2"/>
    <dgm:cxn modelId="{9499A9D1-6D6F-4E5F-9FD0-7A201687E793}" type="presParOf" srcId="{EFFFF306-8F4A-4DC2-8727-D951074CD060}" destId="{B5687BA3-C4E7-41D5-A8C1-EA5368725106}" srcOrd="0" destOrd="0" presId="urn:microsoft.com/office/officeart/2005/8/layout/target2"/>
    <dgm:cxn modelId="{E6FFBE20-4B5C-4099-9A24-EB8A45F4D448}" type="presParOf" srcId="{B5687BA3-C4E7-41D5-A8C1-EA5368725106}" destId="{79FEFB49-8F09-4751-9E34-695AC953DF71}" srcOrd="0" destOrd="0" presId="urn:microsoft.com/office/officeart/2005/8/layout/target2"/>
    <dgm:cxn modelId="{66490442-5E7F-4176-AEA4-2AB7CAF95C74}" type="presParOf" srcId="{B5687BA3-C4E7-41D5-A8C1-EA5368725106}" destId="{E0619787-39BC-43F4-B656-EEDF5A916005}" srcOrd="1" destOrd="0" presId="urn:microsoft.com/office/officeart/2005/8/layout/target2"/>
    <dgm:cxn modelId="{F117CC07-2ACB-42AC-B80F-2FFDFFED27FC}" type="presParOf" srcId="{EFFFF306-8F4A-4DC2-8727-D951074CD060}" destId="{85BFDF92-D48C-4FF2-8A25-54785B740239}" srcOrd="1" destOrd="0" presId="urn:microsoft.com/office/officeart/2005/8/layout/target2"/>
    <dgm:cxn modelId="{5C11999D-DE6D-4CAC-BAAE-C573D7B4CC74}" type="presParOf" srcId="{85BFDF92-D48C-4FF2-8A25-54785B740239}" destId="{E90E427D-1557-4AAA-8CDD-B48A6548B7C1}" srcOrd="0" destOrd="0" presId="urn:microsoft.com/office/officeart/2005/8/layout/target2"/>
    <dgm:cxn modelId="{5575DB27-FB2C-48EB-9E10-E96AACE3FE6E}" type="presParOf" srcId="{85BFDF92-D48C-4FF2-8A25-54785B740239}" destId="{6D45FD97-1B27-4AFA-A594-8FA67D6A9F8D}" srcOrd="1" destOrd="0" presId="urn:microsoft.com/office/officeart/2005/8/layout/target2"/>
    <dgm:cxn modelId="{28158A43-1C3B-4E9C-A34E-6596144AD40C}" type="presParOf" srcId="{EFFFF306-8F4A-4DC2-8727-D951074CD060}" destId="{A8B86C24-5C00-462E-90FF-17E7BC2FBF45}" srcOrd="2" destOrd="0" presId="urn:microsoft.com/office/officeart/2005/8/layout/target2"/>
    <dgm:cxn modelId="{DC6E1088-AC2B-4A22-9A09-B09564FE9416}" type="presParOf" srcId="{A8B86C24-5C00-462E-90FF-17E7BC2FBF45}" destId="{FF61AD21-9C30-46CB-920A-16AB5964EC26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FEFB49-8F09-4751-9E34-695AC953DF71}">
      <dsp:nvSpPr>
        <dsp:cNvPr id="0" name=""/>
        <dsp:cNvSpPr/>
      </dsp:nvSpPr>
      <dsp:spPr>
        <a:xfrm>
          <a:off x="0" y="0"/>
          <a:ext cx="3581400" cy="4416425"/>
        </a:xfrm>
        <a:prstGeom prst="roundRect">
          <a:avLst>
            <a:gd name="adj" fmla="val 8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3427637" numCol="1" spcCol="1270" anchor="t" anchorCtr="0">
          <a:noAutofit/>
          <a:sp3d extrusionH="28000" prstMaterial="matte"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4000" b="1" kern="1200" dirty="0" smtClean="0"/>
            <a:t>Avisos</a:t>
          </a:r>
          <a:endParaRPr lang="es-PA" sz="4000" b="1" kern="1200" dirty="0"/>
        </a:p>
      </dsp:txBody>
      <dsp:txXfrm>
        <a:off x="0" y="0"/>
        <a:ext cx="3581400" cy="4416425"/>
      </dsp:txXfrm>
    </dsp:sp>
    <dsp:sp modelId="{E90E427D-1557-4AAA-8CDD-B48A6548B7C1}">
      <dsp:nvSpPr>
        <dsp:cNvPr id="0" name=""/>
        <dsp:cNvSpPr/>
      </dsp:nvSpPr>
      <dsp:spPr>
        <a:xfrm>
          <a:off x="89535" y="1104106"/>
          <a:ext cx="3402330" cy="3091497"/>
        </a:xfrm>
        <a:prstGeom prst="roundRect">
          <a:avLst>
            <a:gd name="adj" fmla="val 105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963101" numCol="1" spcCol="1270" anchor="t" anchorCtr="0">
          <a:noAutofit/>
          <a:sp3d extrusionH="28000" prstMaterial="matte"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4000" b="1" kern="1200" dirty="0" smtClean="0"/>
            <a:t>Notificación</a:t>
          </a:r>
          <a:endParaRPr lang="es-PA" sz="4000" b="1" kern="1200" dirty="0"/>
        </a:p>
      </dsp:txBody>
      <dsp:txXfrm>
        <a:off x="89535" y="1104106"/>
        <a:ext cx="3402330" cy="3091497"/>
      </dsp:txXfrm>
    </dsp:sp>
    <dsp:sp modelId="{FF61AD21-9C30-46CB-920A-16AB5964EC26}">
      <dsp:nvSpPr>
        <dsp:cNvPr id="0" name=""/>
        <dsp:cNvSpPr/>
      </dsp:nvSpPr>
      <dsp:spPr>
        <a:xfrm>
          <a:off x="179070" y="2208212"/>
          <a:ext cx="3223260" cy="1766570"/>
        </a:xfrm>
        <a:prstGeom prst="roundRect">
          <a:avLst>
            <a:gd name="adj" fmla="val 105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284480" numCol="1" spcCol="1270" anchor="t" anchorCtr="0">
          <a:noAutofit/>
          <a:sp3d extrusionH="28000" prstMaterial="matte"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4000" b="1" kern="1200" dirty="0" smtClean="0"/>
            <a:t>Convenio Marco</a:t>
          </a:r>
          <a:endParaRPr lang="es-PA" sz="4000" b="1" kern="1200" dirty="0"/>
        </a:p>
      </dsp:txBody>
      <dsp:txXfrm>
        <a:off x="179070" y="2208212"/>
        <a:ext cx="3223260" cy="1766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E361C-9E4E-4D24-9CA2-083B61E4134F}" type="datetimeFigureOut">
              <a:rPr lang="es-PA"/>
              <a:pPr>
                <a:defRPr/>
              </a:pPr>
              <a:t>06/27/2011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E051BA-FC40-4BF0-8949-8B5CAD1826F1}" type="slidenum">
              <a:rPr lang="es-PA"/>
              <a:pPr>
                <a:defRPr/>
              </a:pPr>
              <a:t>‹#›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8ABD99-37EF-43BD-9522-5C1658AB1BF9}" type="datetimeFigureOut">
              <a:rPr lang="es-ES"/>
              <a:pPr>
                <a:defRPr/>
              </a:pPr>
              <a:t>27/06/2011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F84AB9-E969-4AF2-9009-F8D204D104B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2D1023-7D35-466B-A904-89F8E7D22626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A0CF85-C39A-4883-94AA-FD5B2238E1ED}" type="slidenum">
              <a:rPr lang="es-ES" smtClean="0"/>
              <a:pPr/>
              <a:t>15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B9AAAD-E151-4666-9C3A-433A41674E88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E5EB2-AA52-48E8-AECD-3527D263D0AA}" type="datetimeFigureOut">
              <a:rPr lang="es-ES"/>
              <a:pPr>
                <a:defRPr/>
              </a:pPr>
              <a:t>27/06/2011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01ED9-EB2E-44A7-BB98-9FA84C0C1A1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3E991-E08B-447B-BFF0-9CD136F589CE}" type="datetimeFigureOut">
              <a:rPr lang="es-ES"/>
              <a:pPr>
                <a:defRPr/>
              </a:pPr>
              <a:t>27/06/2011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00F36-1173-4116-BD5E-D54ABBD017A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324600" cy="533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457200" y="1295400"/>
            <a:ext cx="4038600" cy="5026025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4038600" cy="50260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68180-D3D5-4BF0-A0BD-507F8F2DB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05D0F-6BA3-4BCF-8FDD-86300030F90B}" type="datetimeFigureOut">
              <a:rPr lang="es-ES"/>
              <a:pPr>
                <a:defRPr/>
              </a:pPr>
              <a:t>27/06/2011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2B82C-8866-41A3-992F-5EC1986A057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7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 smtClean="0">
              <a:solidFill>
                <a:srgbClr val="0070C0"/>
              </a:solidFill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7DC2A-CD62-46C1-8E32-CA91A57B9078}" type="datetimeFigureOut">
              <a:rPr lang="es-ES"/>
              <a:pPr>
                <a:defRPr/>
              </a:pPr>
              <a:t>27/06/2011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B038E-26E0-4B02-AE1C-C81D9879E35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FCF2-5BF8-4B33-8EF8-517ACA317CF4}" type="datetimeFigureOut">
              <a:rPr lang="es-ES"/>
              <a:pPr>
                <a:defRPr/>
              </a:pPr>
              <a:t>27/06/2011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CD03D-134F-4EAE-A1E4-C74B838B4E8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C9938-78A2-47A5-B5C3-AD4145173851}" type="datetimeFigureOut">
              <a:rPr lang="es-ES"/>
              <a:pPr>
                <a:defRPr/>
              </a:pPr>
              <a:t>27/06/2011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C663-A2C6-4BB2-B55E-9F17C5F1C84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158B3-8F6C-4A21-8168-2AC4531CBF7E}" type="datetimeFigureOut">
              <a:rPr lang="es-ES"/>
              <a:pPr>
                <a:defRPr/>
              </a:pPr>
              <a:t>27/06/2011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5656E-E020-489D-841A-9BFFAA6C4510}" type="datetimeFigureOut">
              <a:rPr lang="es-ES"/>
              <a:pPr>
                <a:defRPr/>
              </a:pPr>
              <a:t>27/06/2011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F2979-B6BC-4145-89EB-E746EB4C938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42914-5E0A-4A1A-B861-E754CD50E603}" type="datetimeFigureOut">
              <a:rPr lang="es-ES"/>
              <a:pPr>
                <a:defRPr/>
              </a:pPr>
              <a:t>27/06/2011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A47B-96EF-4FDA-BA34-B9CF8279634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 bright="-2000" contrast="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F2D516-E817-423A-8B06-B47C15666AC6}" type="datetimeFigureOut">
              <a:rPr lang="es-ES"/>
              <a:pPr>
                <a:defRPr/>
              </a:pPr>
              <a:t>27/06/2011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70AB32-E8BA-4E11-B39D-8B9D13BFE23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34" r:id="rId2"/>
    <p:sldLayoutId id="2147483727" r:id="rId3"/>
    <p:sldLayoutId id="2147483728" r:id="rId4"/>
    <p:sldLayoutId id="2147483729" r:id="rId5"/>
    <p:sldLayoutId id="2147483730" r:id="rId6"/>
    <p:sldLayoutId id="2147483735" r:id="rId7"/>
    <p:sldLayoutId id="2147483731" r:id="rId8"/>
    <p:sldLayoutId id="2147483732" r:id="rId9"/>
    <p:sldLayoutId id="2147483733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 noGrp="1"/>
          </p:cNvSpPr>
          <p:nvPr>
            <p:ph type="ctrTitle"/>
          </p:nvPr>
        </p:nvSpPr>
        <p:spPr>
          <a:xfrm>
            <a:off x="714348" y="4145235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  <a:t>EFICIENCIA EN LA GESTIÓN DE COMPRAS PÚBLICAS</a:t>
            </a:r>
            <a:endParaRPr lang="es-P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3" name="Picture 2" descr="C:\Users\bsuira.DGCP\Desktop\Untitled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68041"/>
            <a:ext cx="4357686" cy="1960959"/>
          </a:xfrm>
          <a:prstGeom prst="rect">
            <a:avLst/>
          </a:prstGeom>
          <a:noFill/>
        </p:spPr>
      </p:pic>
      <p:pic>
        <p:nvPicPr>
          <p:cNvPr id="7" name="6 Imagen" descr="LogoPanamaCompra_curv_CS4_FINAL.jpg"/>
          <p:cNvPicPr>
            <a:picLocks noChangeAspect="1"/>
          </p:cNvPicPr>
          <p:nvPr/>
        </p:nvPicPr>
        <p:blipFill>
          <a:blip r:embed="rId3" cstate="print"/>
          <a:srcRect l="4545" t="8661" r="4545" b="13090"/>
          <a:stretch>
            <a:fillRect/>
          </a:stretch>
        </p:blipFill>
        <p:spPr>
          <a:xfrm>
            <a:off x="1071538" y="1571612"/>
            <a:ext cx="3143272" cy="1735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Gráfico"/>
          <p:cNvGraphicFramePr/>
          <p:nvPr/>
        </p:nvGraphicFramePr>
        <p:xfrm>
          <a:off x="642910" y="1285860"/>
          <a:ext cx="792961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428596" y="71438"/>
            <a:ext cx="7343804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CANTIDAD DE COMPRAS</a:t>
            </a:r>
            <a:r>
              <a:rPr kumimoji="0" lang="es-PA" sz="3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 DEL CATÁLOGO</a:t>
            </a:r>
            <a:r>
              <a:rPr kumimoji="0" lang="es-PA" sz="30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es-PA" sz="3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ELECTRÓNICO</a:t>
            </a:r>
            <a:endParaRPr kumimoji="0" lang="es-ES" sz="3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428596" y="71438"/>
            <a:ext cx="7343804" cy="1142984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P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  <a:t>PROVEEDORES DEL CATÁLOGO</a:t>
            </a:r>
            <a:br>
              <a:rPr lang="es-P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</a:br>
            <a:r>
              <a:rPr lang="es-P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  <a:t>ELECTRÓNICO</a:t>
            </a:r>
            <a:endParaRPr lang="es-E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graphicFrame>
        <p:nvGraphicFramePr>
          <p:cNvPr id="6" name="5 Gráfico"/>
          <p:cNvGraphicFramePr/>
          <p:nvPr/>
        </p:nvGraphicFramePr>
        <p:xfrm>
          <a:off x="785786" y="1214422"/>
          <a:ext cx="7429552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0"/>
            <a:ext cx="7183431" cy="126523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PA" sz="3200" b="1" dirty="0" smtClean="0"/>
              <a:t>LISTADO DE CONVENIOS / CATÁLOGO ELECTRÓNICO</a:t>
            </a:r>
            <a:endParaRPr lang="es-ES" sz="3200" b="1" dirty="0"/>
          </a:p>
        </p:txBody>
      </p:sp>
      <p:sp>
        <p:nvSpPr>
          <p:cNvPr id="17411" name="4 Marcador de contenido"/>
          <p:cNvSpPr>
            <a:spLocks noGrp="1"/>
          </p:cNvSpPr>
          <p:nvPr>
            <p:ph idx="1"/>
          </p:nvPr>
        </p:nvSpPr>
        <p:spPr>
          <a:xfrm>
            <a:off x="142844" y="1428736"/>
            <a:ext cx="4643469" cy="4786327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Materiales de Aseo (I y II)</a:t>
            </a:r>
          </a:p>
          <a:p>
            <a:r>
              <a:rPr lang="es-ES" sz="1800" b="1" dirty="0" smtClean="0"/>
              <a:t>Bienes Informáticos (I , II y III)</a:t>
            </a:r>
          </a:p>
          <a:p>
            <a:r>
              <a:rPr lang="es-ES" sz="1800" b="1" dirty="0" smtClean="0"/>
              <a:t>Impresoras Copiadoras y Consumibles (I y II)</a:t>
            </a:r>
          </a:p>
          <a:p>
            <a:r>
              <a:rPr lang="es-ES" sz="1800" b="1" dirty="0" smtClean="0"/>
              <a:t>Portátiles para Maestros y Niños </a:t>
            </a:r>
          </a:p>
          <a:p>
            <a:r>
              <a:rPr lang="es-ES" sz="1800" b="1" dirty="0" smtClean="0"/>
              <a:t>Consumibles de Cafetería </a:t>
            </a:r>
          </a:p>
          <a:p>
            <a:r>
              <a:rPr lang="es-ES" sz="1800" b="1" dirty="0" smtClean="0"/>
              <a:t>Servicio de Internet </a:t>
            </a:r>
          </a:p>
          <a:p>
            <a:r>
              <a:rPr lang="es-ES" sz="1800" b="1" dirty="0" smtClean="0"/>
              <a:t>Electrodomésticos (I y II)</a:t>
            </a:r>
          </a:p>
          <a:p>
            <a:r>
              <a:rPr lang="es-ES" sz="1800" b="1" dirty="0" smtClean="0"/>
              <a:t>Llantas, Baterías y Lubricantes (I  y II)</a:t>
            </a:r>
          </a:p>
          <a:p>
            <a:r>
              <a:rPr lang="es-ES" sz="1800" b="1" dirty="0" smtClean="0"/>
              <a:t>Útiles Oficina y Papelería (I y II)</a:t>
            </a:r>
          </a:p>
          <a:p>
            <a:r>
              <a:rPr lang="es-ES" sz="1800" b="1" dirty="0" smtClean="0"/>
              <a:t>Vehículos  (I, II y III)</a:t>
            </a:r>
          </a:p>
          <a:p>
            <a:r>
              <a:rPr lang="es-PA" sz="1800" b="1" dirty="0" smtClean="0"/>
              <a:t>Mobiliario de Oficina (I </a:t>
            </a:r>
            <a:r>
              <a:rPr lang="es-PA" sz="1800" b="1" dirty="0" err="1" smtClean="0"/>
              <a:t>yII</a:t>
            </a:r>
            <a:r>
              <a:rPr lang="es-PA" sz="1800" b="1" dirty="0" smtClean="0"/>
              <a:t>)</a:t>
            </a:r>
            <a:endParaRPr lang="es-ES" sz="1800" b="1" dirty="0" smtClean="0"/>
          </a:p>
          <a:p>
            <a:r>
              <a:rPr lang="es-ES" sz="1800" b="1" dirty="0" smtClean="0"/>
              <a:t>Servicio de Combustible</a:t>
            </a:r>
            <a:r>
              <a:rPr lang="es-ES" sz="1800" dirty="0" smtClean="0"/>
              <a:t> </a:t>
            </a:r>
          </a:p>
          <a:p>
            <a:r>
              <a:rPr lang="es-ES" sz="1800" b="1" dirty="0" smtClean="0"/>
              <a:t>Pasajes Aéreos Internacionales</a:t>
            </a:r>
          </a:p>
        </p:txBody>
      </p:sp>
      <p:pic>
        <p:nvPicPr>
          <p:cNvPr id="5" name="4 Imagen" descr="j0398025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714488"/>
            <a:ext cx="1150528" cy="1285884"/>
          </a:xfrm>
          <a:prstGeom prst="rect">
            <a:avLst/>
          </a:prstGeom>
        </p:spPr>
      </p:pic>
      <p:pic>
        <p:nvPicPr>
          <p:cNvPr id="6" name="5 Imagen" descr="j0281299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4857760"/>
            <a:ext cx="1854328" cy="1323218"/>
          </a:xfrm>
          <a:prstGeom prst="rect">
            <a:avLst/>
          </a:prstGeom>
        </p:spPr>
      </p:pic>
      <p:pic>
        <p:nvPicPr>
          <p:cNvPr id="7" name="6 Imagen" descr="j0433638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286124"/>
            <a:ext cx="1571636" cy="720169"/>
          </a:xfrm>
          <a:prstGeom prst="rect">
            <a:avLst/>
          </a:prstGeom>
        </p:spPr>
      </p:pic>
      <p:pic>
        <p:nvPicPr>
          <p:cNvPr id="8" name="7 Imagen" descr="j0345912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1357298"/>
            <a:ext cx="1167319" cy="1030640"/>
          </a:xfrm>
          <a:prstGeom prst="rect">
            <a:avLst/>
          </a:prstGeom>
        </p:spPr>
      </p:pic>
      <p:pic>
        <p:nvPicPr>
          <p:cNvPr id="9" name="8 Imagen" descr="j0424752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5240" y="4857760"/>
            <a:ext cx="1428760" cy="1074563"/>
          </a:xfrm>
          <a:prstGeom prst="rect">
            <a:avLst/>
          </a:prstGeom>
        </p:spPr>
      </p:pic>
      <p:pic>
        <p:nvPicPr>
          <p:cNvPr id="10" name="9 Imagen" descr="sy00550_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5272" y="1857364"/>
            <a:ext cx="854450" cy="1102533"/>
          </a:xfrm>
          <a:prstGeom prst="rect">
            <a:avLst/>
          </a:prstGeom>
        </p:spPr>
      </p:pic>
      <p:pic>
        <p:nvPicPr>
          <p:cNvPr id="11" name="10 Imagen" descr="j043485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86512" y="4500570"/>
            <a:ext cx="1428760" cy="1428552"/>
          </a:xfrm>
          <a:prstGeom prst="rect">
            <a:avLst/>
          </a:prstGeom>
        </p:spPr>
      </p:pic>
      <p:pic>
        <p:nvPicPr>
          <p:cNvPr id="12" name="11 Imagen" descr="j043388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8148" y="3500438"/>
            <a:ext cx="1114224" cy="966585"/>
          </a:xfrm>
          <a:prstGeom prst="rect">
            <a:avLst/>
          </a:prstGeom>
        </p:spPr>
      </p:pic>
      <p:pic>
        <p:nvPicPr>
          <p:cNvPr id="13" name="12 Imagen" descr="j0412306.w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86512" y="3286124"/>
            <a:ext cx="1489890" cy="9001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76" y="417514"/>
            <a:ext cx="7143768" cy="868346"/>
          </a:xfrm>
        </p:spPr>
        <p:txBody>
          <a:bodyPr/>
          <a:lstStyle/>
          <a:p>
            <a:pPr algn="l"/>
            <a:r>
              <a:rPr lang="es-P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  <a:t>PRÓXIMAMENTE NUEVOS CONVENIOS MARCO</a:t>
            </a:r>
            <a:br>
              <a:rPr lang="es-P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</a:br>
            <a:endParaRPr lang="es-PA" sz="3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15370" cy="328614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ES" sz="2400" b="1" dirty="0" smtClean="0"/>
              <a:t>Motos, Equipos Utilitarios, Motores Fuera de borda</a:t>
            </a:r>
          </a:p>
          <a:p>
            <a:pPr>
              <a:spcBef>
                <a:spcPts val="0"/>
              </a:spcBef>
              <a:buNone/>
            </a:pPr>
            <a:endParaRPr lang="es-ES" sz="2400" b="1" dirty="0" smtClean="0"/>
          </a:p>
          <a:p>
            <a:pPr>
              <a:spcBef>
                <a:spcPts val="0"/>
              </a:spcBef>
            </a:pPr>
            <a:r>
              <a:rPr lang="es-ES" sz="2400" b="1" dirty="0" smtClean="0"/>
              <a:t>Sistema de Localización Vehicular (AVL)</a:t>
            </a:r>
          </a:p>
          <a:p>
            <a:pPr>
              <a:spcBef>
                <a:spcPts val="0"/>
              </a:spcBef>
              <a:buNone/>
            </a:pPr>
            <a:endParaRPr lang="es-ES" sz="2400" b="1" dirty="0" smtClean="0"/>
          </a:p>
          <a:p>
            <a:pPr>
              <a:spcBef>
                <a:spcPts val="0"/>
              </a:spcBef>
            </a:pPr>
            <a:r>
              <a:rPr lang="es-ES" sz="2400" b="1" dirty="0" smtClean="0"/>
              <a:t>Implementos de Seguridad Ocupacional</a:t>
            </a:r>
          </a:p>
          <a:p>
            <a:pPr>
              <a:spcBef>
                <a:spcPts val="0"/>
              </a:spcBef>
              <a:buNone/>
            </a:pPr>
            <a:endParaRPr lang="es-ES" sz="2400" b="1" dirty="0" smtClean="0"/>
          </a:p>
          <a:p>
            <a:pPr>
              <a:spcBef>
                <a:spcPts val="0"/>
              </a:spcBef>
            </a:pPr>
            <a:r>
              <a:rPr lang="es-ES" sz="2400" b="1" dirty="0" smtClean="0"/>
              <a:t>Repuestos de Vehículos</a:t>
            </a:r>
          </a:p>
          <a:p>
            <a:pPr>
              <a:spcBef>
                <a:spcPts val="0"/>
              </a:spcBef>
              <a:buNone/>
            </a:pPr>
            <a:endParaRPr lang="es-ES" sz="2400" b="1" dirty="0" smtClean="0"/>
          </a:p>
          <a:p>
            <a:pPr>
              <a:spcBef>
                <a:spcPts val="0"/>
              </a:spcBef>
            </a:pPr>
            <a:r>
              <a:rPr lang="es-ES" sz="2400" b="1" dirty="0" smtClean="0"/>
              <a:t>Alimentos Secos</a:t>
            </a:r>
          </a:p>
          <a:p>
            <a:endParaRPr lang="es-P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39702"/>
            <a:ext cx="8229600" cy="989034"/>
          </a:xfrm>
        </p:spPr>
        <p:txBody>
          <a:bodyPr>
            <a:normAutofit/>
          </a:bodyPr>
          <a:lstStyle/>
          <a:p>
            <a:r>
              <a:rPr lang="es-PA" sz="3600" b="1" dirty="0" smtClean="0"/>
              <a:t>PROCESO DE ADQUISICIÓN</a:t>
            </a:r>
            <a:endParaRPr lang="es-ES" sz="3600" b="1" dirty="0"/>
          </a:p>
        </p:txBody>
      </p:sp>
      <p:pic>
        <p:nvPicPr>
          <p:cNvPr id="4" name="3 Marcador de contenido" descr="LogoPanamaCompra_curv_CS4_F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337093"/>
            <a:ext cx="1928826" cy="1237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2500298" y="2643182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600" b="1" dirty="0" smtClean="0"/>
              <a:t>LLENA UNA PLANTILLA</a:t>
            </a:r>
            <a:endParaRPr lang="es-ES" sz="1600" b="1" dirty="0"/>
          </a:p>
        </p:txBody>
      </p:sp>
      <p:sp>
        <p:nvSpPr>
          <p:cNvPr id="6" name="5 Flecha derecha"/>
          <p:cNvSpPr/>
          <p:nvPr/>
        </p:nvSpPr>
        <p:spPr>
          <a:xfrm>
            <a:off x="2143108" y="1857364"/>
            <a:ext cx="428628" cy="28575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>
              <a:solidFill>
                <a:srgbClr val="0070C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14282" y="2669441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600" b="1" dirty="0" smtClean="0"/>
              <a:t>ENTRA  AL CATÁLOGO</a:t>
            </a:r>
            <a:endParaRPr lang="es-ES" sz="1600" b="1" dirty="0"/>
          </a:p>
        </p:txBody>
      </p:sp>
      <p:sp>
        <p:nvSpPr>
          <p:cNvPr id="9" name="8 Flecha derecha"/>
          <p:cNvSpPr/>
          <p:nvPr/>
        </p:nvSpPr>
        <p:spPr>
          <a:xfrm>
            <a:off x="4429124" y="1857364"/>
            <a:ext cx="428628" cy="28575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>
              <a:solidFill>
                <a:srgbClr val="0070C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786314" y="2643182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600" b="1" dirty="0" smtClean="0"/>
              <a:t>ENVÍA INFORMACIÓN A PROVEEDORES</a:t>
            </a:r>
            <a:endParaRPr lang="es-ES" sz="16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7143768" y="2643182"/>
            <a:ext cx="200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600" b="1" dirty="0" smtClean="0"/>
              <a:t>SE RECIBEN COTIZACIONES</a:t>
            </a:r>
            <a:endParaRPr lang="es-ES" sz="1600" b="1" dirty="0"/>
          </a:p>
        </p:txBody>
      </p:sp>
      <p:sp>
        <p:nvSpPr>
          <p:cNvPr id="16" name="15 Flecha derecha"/>
          <p:cNvSpPr/>
          <p:nvPr/>
        </p:nvSpPr>
        <p:spPr>
          <a:xfrm>
            <a:off x="6858016" y="1857364"/>
            <a:ext cx="500066" cy="28575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>
              <a:solidFill>
                <a:srgbClr val="0070C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42844" y="5286388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600" b="1" dirty="0" smtClean="0"/>
              <a:t>ESCOGE PASAJE AÉREO SEGÚN CRITERIOS</a:t>
            </a:r>
            <a:endParaRPr lang="es-ES" sz="1600" b="1" dirty="0"/>
          </a:p>
        </p:txBody>
      </p:sp>
      <p:sp>
        <p:nvSpPr>
          <p:cNvPr id="21" name="20 Flecha derecha"/>
          <p:cNvSpPr/>
          <p:nvPr/>
        </p:nvSpPr>
        <p:spPr>
          <a:xfrm>
            <a:off x="2571736" y="4214818"/>
            <a:ext cx="428628" cy="28575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>
              <a:solidFill>
                <a:srgbClr val="0070C0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928926" y="528638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600" b="1" dirty="0" smtClean="0"/>
              <a:t>APROBACIÓN EN ENTIDAD</a:t>
            </a:r>
            <a:endParaRPr lang="es-ES" sz="16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5000628" y="528638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600" b="1" dirty="0" smtClean="0"/>
              <a:t>APROBACIÓN PRESIDENCIA</a:t>
            </a:r>
            <a:endParaRPr lang="es-ES" sz="16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858016" y="5558869"/>
            <a:ext cx="2285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600" b="1" dirty="0" smtClean="0"/>
              <a:t>PAGO CON TARJETA DE CRÉDITO</a:t>
            </a:r>
            <a:endParaRPr lang="es-ES" sz="16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7143768" y="5214950"/>
            <a:ext cx="1857388" cy="35719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>
                <a:solidFill>
                  <a:srgbClr val="0070C0"/>
                </a:solidFill>
              </a:rPr>
              <a:t>123456789098</a:t>
            </a:r>
            <a:endParaRPr lang="es-ES" dirty="0" smtClean="0">
              <a:solidFill>
                <a:srgbClr val="0070C0"/>
              </a:solidFill>
            </a:endParaRPr>
          </a:p>
        </p:txBody>
      </p:sp>
      <p:sp>
        <p:nvSpPr>
          <p:cNvPr id="27" name="26 Flecha derecha"/>
          <p:cNvSpPr/>
          <p:nvPr/>
        </p:nvSpPr>
        <p:spPr>
          <a:xfrm>
            <a:off x="4643438" y="4214818"/>
            <a:ext cx="428628" cy="28575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>
              <a:solidFill>
                <a:srgbClr val="0070C0"/>
              </a:solidFill>
            </a:endParaRPr>
          </a:p>
        </p:txBody>
      </p:sp>
      <p:sp>
        <p:nvSpPr>
          <p:cNvPr id="31" name="30 Flecha derecha"/>
          <p:cNvSpPr/>
          <p:nvPr/>
        </p:nvSpPr>
        <p:spPr>
          <a:xfrm>
            <a:off x="6786578" y="4214818"/>
            <a:ext cx="428628" cy="28575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>
              <a:solidFill>
                <a:srgbClr val="0070C0"/>
              </a:solidFill>
            </a:endParaRPr>
          </a:p>
        </p:txBody>
      </p:sp>
      <p:pic>
        <p:nvPicPr>
          <p:cNvPr id="32" name="31 Imagen" descr="1854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1428736"/>
            <a:ext cx="1505428" cy="1131901"/>
          </a:xfrm>
          <a:prstGeom prst="rect">
            <a:avLst/>
          </a:prstGeom>
        </p:spPr>
      </p:pic>
      <p:pic>
        <p:nvPicPr>
          <p:cNvPr id="1028" name="Picture 4" descr="C:\Documents and Settings\amdiaz\Configuración local\Archivos temporales de Internet\Content.IE5\SIQ7W10D\MC9004338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643314"/>
            <a:ext cx="1642923" cy="1642923"/>
          </a:xfrm>
          <a:prstGeom prst="rect">
            <a:avLst/>
          </a:prstGeom>
          <a:noFill/>
        </p:spPr>
      </p:pic>
      <p:pic>
        <p:nvPicPr>
          <p:cNvPr id="45" name="44 Imagen" descr="debit_machi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3786190"/>
            <a:ext cx="1773926" cy="1357322"/>
          </a:xfrm>
          <a:prstGeom prst="rect">
            <a:avLst/>
          </a:prstGeom>
        </p:spPr>
      </p:pic>
      <p:pic>
        <p:nvPicPr>
          <p:cNvPr id="46" name="45 Imagen" descr="2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58082" y="1142984"/>
            <a:ext cx="1547572" cy="1547572"/>
          </a:xfrm>
          <a:prstGeom prst="rect">
            <a:avLst/>
          </a:prstGeom>
        </p:spPr>
      </p:pic>
      <p:pic>
        <p:nvPicPr>
          <p:cNvPr id="47" name="46 Imagen" descr="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40660" y="3429000"/>
            <a:ext cx="1817356" cy="1836420"/>
          </a:xfrm>
          <a:prstGeom prst="rect">
            <a:avLst/>
          </a:prstGeom>
        </p:spPr>
      </p:pic>
      <p:pic>
        <p:nvPicPr>
          <p:cNvPr id="28" name="27 Imagen" descr="porta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3357562"/>
            <a:ext cx="1869170" cy="1757020"/>
          </a:xfrm>
          <a:prstGeom prst="rect">
            <a:avLst/>
          </a:prstGeom>
        </p:spPr>
      </p:pic>
      <p:pic>
        <p:nvPicPr>
          <p:cNvPr id="29" name="28 Imagen" descr="EMAIL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29190" y="1071546"/>
            <a:ext cx="1928638" cy="19286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 animBg="1"/>
      <p:bldP spid="11" grpId="0"/>
      <p:bldP spid="19" grpId="0"/>
      <p:bldP spid="21" grpId="0" animBg="1"/>
      <p:bldP spid="22" grpId="0"/>
      <p:bldP spid="23" grpId="0"/>
      <p:bldP spid="24" grpId="0"/>
      <p:bldP spid="26" grpId="0" animBg="1"/>
      <p:bldP spid="27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0"/>
            <a:ext cx="7572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Plan de Integración Interinstitucional</a:t>
            </a:r>
            <a:endParaRPr lang="es-P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21" name="0 Imagen" descr="plan de trabajo 2010.JPG"/>
          <p:cNvPicPr/>
          <p:nvPr/>
        </p:nvPicPr>
        <p:blipFill>
          <a:blip r:embed="rId3" cstate="print"/>
          <a:srcRect t="12435"/>
          <a:stretch>
            <a:fillRect/>
          </a:stretch>
        </p:blipFill>
        <p:spPr>
          <a:xfrm>
            <a:off x="0" y="642918"/>
            <a:ext cx="9144000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2" y="-71438"/>
            <a:ext cx="7072362" cy="857232"/>
          </a:xfrm>
          <a:noFill/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  <a:t>PANAMACOMPRA EN NÚMEROS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071546"/>
            <a:ext cx="5686436" cy="5324492"/>
          </a:xfrm>
          <a:noFill/>
        </p:spPr>
        <p:txBody>
          <a:bodyPr>
            <a:normAutofit fontScale="85000" lnSpcReduction="20000"/>
          </a:bodyPr>
          <a:lstStyle/>
          <a:p>
            <a:pPr algn="just">
              <a:buClr>
                <a:schemeClr val="tx2"/>
              </a:buClr>
            </a:pPr>
            <a:r>
              <a:rPr lang="es-MX" sz="2600" dirty="0" smtClean="0">
                <a:latin typeface="Arial" charset="0"/>
                <a:cs typeface="Arial" charset="0"/>
              </a:rPr>
              <a:t>USD 8 mil millones en compras</a:t>
            </a:r>
          </a:p>
          <a:p>
            <a:pPr algn="just" eaLnBrk="1" hangingPunct="1">
              <a:buClr>
                <a:schemeClr val="tx2"/>
              </a:buClr>
              <a:buNone/>
            </a:pPr>
            <a:endParaRPr lang="es-MX" sz="2600" dirty="0" smtClean="0">
              <a:latin typeface="Arial" charset="0"/>
              <a:cs typeface="Arial" charset="0"/>
            </a:endParaRPr>
          </a:p>
          <a:p>
            <a:pPr algn="just">
              <a:buClr>
                <a:schemeClr val="tx2"/>
              </a:buClr>
            </a:pPr>
            <a:r>
              <a:rPr lang="es-PA" sz="2600" dirty="0" smtClean="0">
                <a:latin typeface="Arial" charset="0"/>
                <a:cs typeface="Arial" charset="0"/>
              </a:rPr>
              <a:t>447,530</a:t>
            </a:r>
            <a:r>
              <a:rPr lang="es-MX" sz="2600" dirty="0" smtClean="0">
                <a:latin typeface="Arial" charset="0"/>
                <a:cs typeface="Arial" charset="0"/>
              </a:rPr>
              <a:t> actos públicos</a:t>
            </a:r>
          </a:p>
          <a:p>
            <a:pPr algn="just" eaLnBrk="1" hangingPunct="1">
              <a:buClr>
                <a:schemeClr val="tx2"/>
              </a:buClr>
              <a:buNone/>
            </a:pPr>
            <a:endParaRPr lang="es-MX" sz="2600" dirty="0" smtClean="0">
              <a:latin typeface="Arial" charset="0"/>
              <a:cs typeface="Arial" charset="0"/>
            </a:endParaRPr>
          </a:p>
          <a:p>
            <a:pPr algn="just" eaLnBrk="1" hangingPunct="1">
              <a:buClr>
                <a:schemeClr val="tx2"/>
              </a:buClr>
            </a:pPr>
            <a:r>
              <a:rPr lang="es-MX" sz="2600" dirty="0" smtClean="0">
                <a:latin typeface="Arial" charset="0"/>
                <a:cs typeface="Arial" charset="0"/>
              </a:rPr>
              <a:t>48,630 proveedores registrados</a:t>
            </a:r>
          </a:p>
          <a:p>
            <a:pPr algn="just" eaLnBrk="1" hangingPunct="1">
              <a:buClr>
                <a:schemeClr val="tx2"/>
              </a:buClr>
              <a:buNone/>
            </a:pPr>
            <a:endParaRPr lang="es-MX" sz="2600" dirty="0" smtClean="0">
              <a:latin typeface="Arial" charset="0"/>
              <a:cs typeface="Arial" charset="0"/>
            </a:endParaRPr>
          </a:p>
          <a:p>
            <a:pPr algn="just" eaLnBrk="1" hangingPunct="1">
              <a:buClr>
                <a:schemeClr val="tx2"/>
              </a:buClr>
            </a:pPr>
            <a:r>
              <a:rPr lang="es-MX" sz="2600" dirty="0" smtClean="0">
                <a:latin typeface="Arial" charset="0"/>
                <a:cs typeface="Arial" charset="0"/>
              </a:rPr>
              <a:t>Más de 5,000 compradores registrados</a:t>
            </a:r>
          </a:p>
          <a:p>
            <a:pPr algn="just" eaLnBrk="1" hangingPunct="1">
              <a:buClr>
                <a:schemeClr val="tx2"/>
              </a:buClr>
              <a:buNone/>
            </a:pPr>
            <a:endParaRPr lang="es-MX" sz="2600" dirty="0" smtClean="0">
              <a:latin typeface="Arial" charset="0"/>
              <a:cs typeface="Arial" charset="0"/>
            </a:endParaRPr>
          </a:p>
          <a:p>
            <a:pPr algn="just" eaLnBrk="1" hangingPunct="1">
              <a:buClr>
                <a:schemeClr val="tx2"/>
              </a:buClr>
            </a:pPr>
            <a:r>
              <a:rPr lang="es-MX" sz="2600" dirty="0" smtClean="0">
                <a:latin typeface="Arial" charset="0"/>
                <a:cs typeface="Arial" charset="0"/>
              </a:rPr>
              <a:t>USD 278 millones de compras a través de catálogo electrónico. </a:t>
            </a:r>
          </a:p>
          <a:p>
            <a:pPr algn="just" eaLnBrk="1" hangingPunct="1">
              <a:buClr>
                <a:schemeClr val="tx2"/>
              </a:buClr>
              <a:buNone/>
            </a:pPr>
            <a:endParaRPr lang="es-MX" sz="2600" dirty="0" smtClean="0">
              <a:latin typeface="Arial" charset="0"/>
              <a:cs typeface="Arial" charset="0"/>
            </a:endParaRPr>
          </a:p>
          <a:p>
            <a:pPr algn="just" eaLnBrk="1" hangingPunct="1">
              <a:buClr>
                <a:schemeClr val="tx2"/>
              </a:buClr>
            </a:pPr>
            <a:r>
              <a:rPr lang="es-MX" sz="2600" dirty="0" smtClean="0">
                <a:latin typeface="Arial" charset="0"/>
                <a:cs typeface="Arial" charset="0"/>
              </a:rPr>
              <a:t>Más de 50,000 productos en el Catálogo Electrónico</a:t>
            </a:r>
          </a:p>
          <a:p>
            <a:pPr algn="just" eaLnBrk="1" hangingPunct="1">
              <a:buClr>
                <a:schemeClr val="tx2"/>
              </a:buClr>
              <a:buNone/>
            </a:pPr>
            <a:endParaRPr lang="es-MX" sz="2600" dirty="0" smtClean="0">
              <a:latin typeface="Arial" charset="0"/>
              <a:cs typeface="Arial" charset="0"/>
            </a:endParaRPr>
          </a:p>
          <a:p>
            <a:pPr algn="just" eaLnBrk="1" hangingPunct="1">
              <a:buClr>
                <a:schemeClr val="tx2"/>
              </a:buClr>
            </a:pPr>
            <a:r>
              <a:rPr lang="es-MX" sz="2600" dirty="0" smtClean="0">
                <a:latin typeface="Arial" charset="0"/>
                <a:cs typeface="Arial" charset="0"/>
              </a:rPr>
              <a:t>- 600 Reclamos, 218 apelaciones </a:t>
            </a:r>
          </a:p>
          <a:p>
            <a:pPr eaLnBrk="1" hangingPunct="1">
              <a:buClr>
                <a:schemeClr val="tx2"/>
              </a:buClr>
              <a:buFont typeface="Georgia" pitchFamily="18" charset="0"/>
              <a:buNone/>
            </a:pPr>
            <a:endParaRPr lang="es-MX" sz="2400" dirty="0" smtClean="0">
              <a:latin typeface="Arial" charset="0"/>
              <a:cs typeface="Arial" charset="0"/>
            </a:endParaRPr>
          </a:p>
          <a:p>
            <a:pPr eaLnBrk="1" hangingPunct="1">
              <a:buClr>
                <a:schemeClr val="tx2"/>
              </a:buClr>
            </a:pPr>
            <a:endParaRPr lang="es-ES" sz="2400" dirty="0" smtClean="0">
              <a:latin typeface="Arial" charset="0"/>
              <a:cs typeface="Arial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5" y="4357694"/>
            <a:ext cx="1571637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285860"/>
            <a:ext cx="1571636" cy="16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3071810"/>
            <a:ext cx="15716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bsuira.DGCP\Desktop\Untitled-1.png"/>
          <p:cNvPicPr>
            <a:picLocks noChangeAspect="1" noChangeArrowheads="1"/>
          </p:cNvPicPr>
          <p:nvPr/>
        </p:nvPicPr>
        <p:blipFill>
          <a:blip r:embed="rId2" cstate="print"/>
          <a:srcRect b="934"/>
          <a:stretch>
            <a:fillRect/>
          </a:stretch>
        </p:blipFill>
        <p:spPr bwMode="auto">
          <a:xfrm>
            <a:off x="3214678" y="714356"/>
            <a:ext cx="5929322" cy="5429288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43814" cy="500066"/>
          </a:xfrm>
          <a:noFill/>
        </p:spPr>
        <p:txBody>
          <a:bodyPr>
            <a:noAutofit/>
          </a:bodyPr>
          <a:lstStyle/>
          <a:p>
            <a:pPr algn="l"/>
            <a:r>
              <a:rPr lang="es-ES_tradnl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  <a:t>PREGUNTAS</a:t>
            </a:r>
            <a:endParaRPr lang="es-E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Rectángulo redondeado"/>
          <p:cNvSpPr/>
          <p:nvPr/>
        </p:nvSpPr>
        <p:spPr>
          <a:xfrm>
            <a:off x="142844" y="1214422"/>
            <a:ext cx="8143932" cy="285752"/>
          </a:xfrm>
          <a:prstGeom prst="roundRect">
            <a:avLst>
              <a:gd name="adj" fmla="val 6667"/>
            </a:avLst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Triángulo isósceles"/>
          <p:cNvSpPr/>
          <p:nvPr/>
        </p:nvSpPr>
        <p:spPr>
          <a:xfrm rot="5400000">
            <a:off x="8179619" y="1107265"/>
            <a:ext cx="571504" cy="500066"/>
          </a:xfrm>
          <a:prstGeom prst="triangle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357158" y="1214422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2000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071538" y="121442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2001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714480" y="121442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2002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428860" y="121442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2003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143240" y="121442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2004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857620" y="121442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2005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500562" y="121442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2006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143504" y="121442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2007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786446" y="121442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2008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429388" y="121442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2009</a:t>
            </a:r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24" name="Picture 6" descr="layout_home-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6049" y="2090515"/>
            <a:ext cx="2024447" cy="24100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5" name="24 Imagen" descr="j0404269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223" y="2096820"/>
            <a:ext cx="1761133" cy="2332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2" name="26 Grupo"/>
          <p:cNvGrpSpPr/>
          <p:nvPr/>
        </p:nvGrpSpPr>
        <p:grpSpPr>
          <a:xfrm>
            <a:off x="4122299" y="2084209"/>
            <a:ext cx="2021337" cy="2487799"/>
            <a:chOff x="1928762" y="0"/>
            <a:chExt cx="7215238" cy="10358486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19922" t="11719" r="20898" b="6250"/>
            <a:stretch>
              <a:fillRect/>
            </a:stretch>
          </p:blipFill>
          <p:spPr bwMode="auto">
            <a:xfrm>
              <a:off x="1928762" y="0"/>
              <a:ext cx="7215238" cy="800103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l="19922" t="68115" r="20898" b="6250"/>
            <a:stretch>
              <a:fillRect/>
            </a:stretch>
          </p:blipFill>
          <p:spPr bwMode="auto">
            <a:xfrm>
              <a:off x="1928762" y="7858156"/>
              <a:ext cx="7215238" cy="250033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93678" y="2071678"/>
            <a:ext cx="2778916" cy="30003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6" name="25 CuadroTexto"/>
          <p:cNvSpPr txBox="1"/>
          <p:nvPr/>
        </p:nvSpPr>
        <p:spPr>
          <a:xfrm>
            <a:off x="7042387" y="1214422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2010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27" name="Rectangle 24"/>
          <p:cNvSpPr txBox="1">
            <a:spLocks noChangeArrowheads="1"/>
          </p:cNvSpPr>
          <p:nvPr/>
        </p:nvSpPr>
        <p:spPr>
          <a:xfrm>
            <a:off x="-32" y="71414"/>
            <a:ext cx="6829444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Evolución del Proyecto</a:t>
            </a:r>
            <a:endParaRPr lang="es-E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7643834" y="1214422"/>
            <a:ext cx="624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2011</a:t>
            </a:r>
            <a:endParaRPr lang="es-E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Text Box 17"/>
          <p:cNvSpPr txBox="1">
            <a:spLocks noChangeArrowheads="1"/>
          </p:cNvSpPr>
          <p:nvPr/>
        </p:nvSpPr>
        <p:spPr bwMode="auto">
          <a:xfrm>
            <a:off x="1357335" y="5143512"/>
            <a:ext cx="6429375" cy="707886"/>
          </a:xfrm>
          <a:prstGeom prst="rect">
            <a:avLst/>
          </a:prstGeom>
          <a:noFill/>
          <a:ln w="6350" algn="ctr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dirty="0"/>
              <a:t>Transparencia </a:t>
            </a:r>
            <a:r>
              <a:rPr lang="es-ES" sz="1600" b="1" dirty="0"/>
              <a:t>+ </a:t>
            </a:r>
            <a:r>
              <a:rPr lang="es-ES" sz="1600" dirty="0"/>
              <a:t>Eficiencia </a:t>
            </a:r>
            <a:r>
              <a:rPr lang="es-ES" sz="1600" b="1" dirty="0"/>
              <a:t>+ </a:t>
            </a:r>
            <a:r>
              <a:rPr lang="es-ES" sz="1600" dirty="0"/>
              <a:t>Ahorro </a:t>
            </a:r>
            <a:r>
              <a:rPr lang="es-ES" sz="1600" b="1" dirty="0"/>
              <a:t>+ </a:t>
            </a:r>
            <a:r>
              <a:rPr lang="es-ES" sz="1600" dirty="0"/>
              <a:t>Vigilancia </a:t>
            </a:r>
            <a:r>
              <a:rPr lang="es-ES" sz="1600" dirty="0" smtClean="0"/>
              <a:t>ciudadana</a:t>
            </a:r>
          </a:p>
          <a:p>
            <a:pPr algn="ctr">
              <a:spcBef>
                <a:spcPct val="50000"/>
              </a:spcBef>
            </a:pPr>
            <a:r>
              <a:rPr lang="es-MX" sz="1600" dirty="0" smtClean="0"/>
              <a:t>Funcionalidades de e-GP</a:t>
            </a:r>
            <a:endParaRPr lang="es-ES" sz="1600" dirty="0"/>
          </a:p>
        </p:txBody>
      </p:sp>
      <p:sp>
        <p:nvSpPr>
          <p:cNvPr id="11278" name="2 Título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42922"/>
          </a:xfrm>
        </p:spPr>
        <p:txBody>
          <a:bodyPr>
            <a:normAutofit/>
          </a:bodyPr>
          <a:lstStyle/>
          <a:p>
            <a:pPr algn="l" eaLnBrk="1" hangingPunct="1"/>
            <a:r>
              <a:rPr lang="es-PA" sz="3200" dirty="0" err="1" smtClean="0"/>
              <a:t>PanamaCompra</a:t>
            </a:r>
            <a:r>
              <a:rPr lang="es-PA" sz="3200" dirty="0" smtClean="0"/>
              <a:t> v2</a:t>
            </a:r>
          </a:p>
        </p:txBody>
      </p:sp>
      <p:grpSp>
        <p:nvGrpSpPr>
          <p:cNvPr id="2" name="19 Grupo"/>
          <p:cNvGrpSpPr/>
          <p:nvPr/>
        </p:nvGrpSpPr>
        <p:grpSpPr>
          <a:xfrm>
            <a:off x="928662" y="928670"/>
            <a:ext cx="7215187" cy="4071966"/>
            <a:chOff x="1071563" y="1698625"/>
            <a:chExt cx="7215187" cy="4071966"/>
          </a:xfrm>
        </p:grpSpPr>
        <p:sp>
          <p:nvSpPr>
            <p:cNvPr id="11266" name="Text Box 11"/>
            <p:cNvSpPr txBox="1">
              <a:spLocks noChangeArrowheads="1"/>
            </p:cNvSpPr>
            <p:nvPr/>
          </p:nvSpPr>
          <p:spPr bwMode="auto">
            <a:xfrm>
              <a:off x="2500313" y="1957387"/>
              <a:ext cx="3857662" cy="10271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400" b="1" dirty="0">
                  <a:latin typeface="Arial Black" pitchFamily="34" charset="0"/>
                </a:rPr>
                <a:t>PanamaCompra </a:t>
              </a:r>
            </a:p>
            <a:p>
              <a:pPr algn="ctr">
                <a:spcBef>
                  <a:spcPct val="50000"/>
                </a:spcBef>
              </a:pPr>
              <a:r>
                <a:rPr lang="es-MX" sz="2400" b="1" dirty="0">
                  <a:latin typeface="Arial Black" pitchFamily="34" charset="0"/>
                </a:rPr>
                <a:t>Comercio Electrónico</a:t>
              </a:r>
              <a:endParaRPr lang="es-ES" sz="2400" b="1" dirty="0">
                <a:latin typeface="Arial Black" pitchFamily="34" charset="0"/>
              </a:endParaRPr>
            </a:p>
          </p:txBody>
        </p:sp>
        <p:sp>
          <p:nvSpPr>
            <p:cNvPr id="11267" name="Text Box 12"/>
            <p:cNvSpPr txBox="1">
              <a:spLocks noChangeArrowheads="1"/>
            </p:cNvSpPr>
            <p:nvPr/>
          </p:nvSpPr>
          <p:spPr bwMode="auto">
            <a:xfrm>
              <a:off x="2465388" y="2857500"/>
              <a:ext cx="4321175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/>
                <a:t>Modernización de la plataforma tecnológica</a:t>
              </a:r>
              <a:r>
                <a:rPr lang="es-ES"/>
                <a:t> </a:t>
              </a:r>
            </a:p>
          </p:txBody>
        </p:sp>
        <p:sp>
          <p:nvSpPr>
            <p:cNvPr id="11268" name="Text Box 13"/>
            <p:cNvSpPr txBox="1">
              <a:spLocks noChangeArrowheads="1"/>
            </p:cNvSpPr>
            <p:nvPr/>
          </p:nvSpPr>
          <p:spPr bwMode="auto">
            <a:xfrm>
              <a:off x="1500188" y="4071938"/>
              <a:ext cx="2736850" cy="3381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/>
                <a:t>Buscador de información</a:t>
              </a:r>
            </a:p>
          </p:txBody>
        </p:sp>
        <p:sp>
          <p:nvSpPr>
            <p:cNvPr id="11269" name="Text Box 14"/>
            <p:cNvSpPr txBox="1">
              <a:spLocks noChangeArrowheads="1"/>
            </p:cNvSpPr>
            <p:nvPr/>
          </p:nvSpPr>
          <p:spPr bwMode="auto">
            <a:xfrm>
              <a:off x="5214938" y="3286125"/>
              <a:ext cx="2428875" cy="3381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/>
                <a:t>Registro de proponentes </a:t>
              </a:r>
            </a:p>
          </p:txBody>
        </p:sp>
        <p:sp>
          <p:nvSpPr>
            <p:cNvPr id="11270" name="Text Box 15"/>
            <p:cNvSpPr txBox="1">
              <a:spLocks noChangeArrowheads="1"/>
            </p:cNvSpPr>
            <p:nvPr/>
          </p:nvSpPr>
          <p:spPr bwMode="auto">
            <a:xfrm>
              <a:off x="1428750" y="3714750"/>
              <a:ext cx="273685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 dirty="0">
                  <a:solidFill>
                    <a:srgbClr val="FFFF00"/>
                  </a:solidFill>
                </a:rPr>
                <a:t>Firmas electrónicas </a:t>
              </a:r>
            </a:p>
          </p:txBody>
        </p:sp>
        <p:sp>
          <p:nvSpPr>
            <p:cNvPr id="11271" name="Oval 20"/>
            <p:cNvSpPr>
              <a:spLocks noChangeArrowheads="1"/>
            </p:cNvSpPr>
            <p:nvPr/>
          </p:nvSpPr>
          <p:spPr bwMode="auto">
            <a:xfrm>
              <a:off x="2071695" y="1698625"/>
              <a:ext cx="4786345" cy="1714512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2" name="Text Box 22"/>
            <p:cNvSpPr txBox="1">
              <a:spLocks noChangeArrowheads="1"/>
            </p:cNvSpPr>
            <p:nvPr/>
          </p:nvSpPr>
          <p:spPr bwMode="auto">
            <a:xfrm>
              <a:off x="5910263" y="3643313"/>
              <a:ext cx="2376487" cy="3381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/>
                <a:t>Ofertas por Internet</a:t>
              </a:r>
              <a:endParaRPr lang="es-ES"/>
            </a:p>
          </p:txBody>
        </p:sp>
        <p:sp>
          <p:nvSpPr>
            <p:cNvPr id="11273" name="Oval 21"/>
            <p:cNvSpPr>
              <a:spLocks noChangeArrowheads="1"/>
            </p:cNvSpPr>
            <p:nvPr/>
          </p:nvSpPr>
          <p:spPr bwMode="auto">
            <a:xfrm>
              <a:off x="1071563" y="1698625"/>
              <a:ext cx="6929486" cy="4071966"/>
            </a:xfrm>
            <a:prstGeom prst="ellipse">
              <a:avLst/>
            </a:prstGeom>
            <a:noFill/>
            <a:ln w="9525" algn="ctr">
              <a:solidFill>
                <a:srgbClr val="000080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Text Box 15"/>
            <p:cNvSpPr txBox="1">
              <a:spLocks noChangeArrowheads="1"/>
            </p:cNvSpPr>
            <p:nvPr/>
          </p:nvSpPr>
          <p:spPr bwMode="auto">
            <a:xfrm>
              <a:off x="1692275" y="3357563"/>
              <a:ext cx="2522538" cy="3381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/>
                <a:t>Documentos electrónicos </a:t>
              </a:r>
            </a:p>
          </p:txBody>
        </p:sp>
        <p:sp>
          <p:nvSpPr>
            <p:cNvPr id="11275" name="Text Box 15"/>
            <p:cNvSpPr txBox="1">
              <a:spLocks noChangeArrowheads="1"/>
            </p:cNvSpPr>
            <p:nvPr/>
          </p:nvSpPr>
          <p:spPr bwMode="auto">
            <a:xfrm>
              <a:off x="3571875" y="3643313"/>
              <a:ext cx="2357438" cy="3381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 dirty="0"/>
                <a:t>Mensajería electrónica</a:t>
              </a:r>
            </a:p>
          </p:txBody>
        </p:sp>
        <p:sp>
          <p:nvSpPr>
            <p:cNvPr id="11277" name="Text Box 12"/>
            <p:cNvSpPr txBox="1">
              <a:spLocks noChangeArrowheads="1"/>
            </p:cNvSpPr>
            <p:nvPr/>
          </p:nvSpPr>
          <p:spPr bwMode="auto">
            <a:xfrm>
              <a:off x="4000500" y="4903788"/>
              <a:ext cx="3000375" cy="584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dirty="0">
                  <a:solidFill>
                    <a:srgbClr val="FFFF00"/>
                  </a:solidFill>
                </a:rPr>
                <a:t>Integración con otros sistemas </a:t>
              </a:r>
            </a:p>
            <a:p>
              <a:pPr algn="ctr"/>
              <a:r>
                <a:rPr lang="es-ES" sz="1600" dirty="0">
                  <a:solidFill>
                    <a:srgbClr val="FFFF00"/>
                  </a:solidFill>
                </a:rPr>
                <a:t>de gestión pública</a:t>
              </a:r>
              <a:endParaRPr lang="es-ES" dirty="0">
                <a:solidFill>
                  <a:srgbClr val="FFFF00"/>
                </a:solidFill>
              </a:endParaRPr>
            </a:p>
          </p:txBody>
        </p:sp>
        <p:sp>
          <p:nvSpPr>
            <p:cNvPr id="11279" name="Text Box 15"/>
            <p:cNvSpPr txBox="1">
              <a:spLocks noChangeArrowheads="1"/>
            </p:cNvSpPr>
            <p:nvPr/>
          </p:nvSpPr>
          <p:spPr bwMode="auto">
            <a:xfrm>
              <a:off x="5286375" y="4000500"/>
              <a:ext cx="2736850" cy="3381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 dirty="0">
                  <a:solidFill>
                    <a:srgbClr val="FFFF00"/>
                  </a:solidFill>
                </a:rPr>
                <a:t>Pagos electrónicos</a:t>
              </a:r>
            </a:p>
          </p:txBody>
        </p:sp>
        <p:sp>
          <p:nvSpPr>
            <p:cNvPr id="11280" name="Text Box 15"/>
            <p:cNvSpPr txBox="1">
              <a:spLocks noChangeArrowheads="1"/>
            </p:cNvSpPr>
            <p:nvPr/>
          </p:nvSpPr>
          <p:spPr bwMode="auto">
            <a:xfrm>
              <a:off x="1692275" y="4448175"/>
              <a:ext cx="2165350" cy="3381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 dirty="0">
                  <a:solidFill>
                    <a:srgbClr val="FFFF00"/>
                  </a:solidFill>
                </a:rPr>
                <a:t>Órdenes de Compra</a:t>
              </a:r>
            </a:p>
          </p:txBody>
        </p:sp>
        <p:sp>
          <p:nvSpPr>
            <p:cNvPr id="11281" name="Text Box 15"/>
            <p:cNvSpPr txBox="1">
              <a:spLocks noChangeArrowheads="1"/>
            </p:cNvSpPr>
            <p:nvPr/>
          </p:nvSpPr>
          <p:spPr bwMode="auto">
            <a:xfrm>
              <a:off x="3978275" y="4305300"/>
              <a:ext cx="2522538" cy="3381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/>
                <a:t>Catálogos electrónicos </a:t>
              </a:r>
            </a:p>
          </p:txBody>
        </p:sp>
        <p:sp>
          <p:nvSpPr>
            <p:cNvPr id="11282" name="Text Box 15"/>
            <p:cNvSpPr txBox="1">
              <a:spLocks noChangeArrowheads="1"/>
            </p:cNvSpPr>
            <p:nvPr/>
          </p:nvSpPr>
          <p:spPr bwMode="auto">
            <a:xfrm>
              <a:off x="4835525" y="4591050"/>
              <a:ext cx="2522538" cy="3381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 dirty="0"/>
                <a:t>Inteligencia de Negocios </a:t>
              </a:r>
            </a:p>
          </p:txBody>
        </p:sp>
        <p:sp>
          <p:nvSpPr>
            <p:cNvPr id="11283" name="Text Box 15"/>
            <p:cNvSpPr txBox="1">
              <a:spLocks noChangeArrowheads="1"/>
            </p:cNvSpPr>
            <p:nvPr/>
          </p:nvSpPr>
          <p:spPr bwMode="auto">
            <a:xfrm>
              <a:off x="1906588" y="4805363"/>
              <a:ext cx="2165350" cy="3381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 dirty="0">
                  <a:solidFill>
                    <a:srgbClr val="FFFF00"/>
                  </a:solidFill>
                </a:rPr>
                <a:t>Gestión de Contratos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0" y="0"/>
            <a:ext cx="6324600" cy="533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PA" dirty="0" smtClean="0">
                <a:latin typeface="Corbel" pitchFamily="34" charset="0"/>
              </a:rPr>
              <a:t>Mejoras notorias al sistema</a:t>
            </a:r>
            <a:endParaRPr lang="es-PA" dirty="0">
              <a:latin typeface="Corbel" pitchFamily="34" charset="0"/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type="clipArt" sz="half" idx="1"/>
          </p:nvPr>
        </p:nvGraphicFramePr>
        <p:xfrm>
          <a:off x="4876800" y="838200"/>
          <a:ext cx="3581400" cy="441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41" name="9 Marcador de texto"/>
          <p:cNvSpPr>
            <a:spLocks noGrp="1"/>
          </p:cNvSpPr>
          <p:nvPr>
            <p:ph type="body" sz="half" idx="2"/>
          </p:nvPr>
        </p:nvSpPr>
        <p:spPr>
          <a:xfrm>
            <a:off x="500034" y="785794"/>
            <a:ext cx="4038600" cy="5026025"/>
          </a:xfrm>
        </p:spPr>
        <p:txBody>
          <a:bodyPr>
            <a:normAutofit/>
          </a:bodyPr>
          <a:lstStyle/>
          <a:p>
            <a:r>
              <a:rPr lang="es-PA" dirty="0" smtClean="0">
                <a:latin typeface="Corbel" pitchFamily="34" charset="0"/>
              </a:rPr>
              <a:t>Nuevos procedimientos ágiles e innovadores</a:t>
            </a:r>
          </a:p>
          <a:p>
            <a:r>
              <a:rPr lang="es-PA" dirty="0" smtClean="0">
                <a:latin typeface="Corbel" pitchFamily="34" charset="0"/>
              </a:rPr>
              <a:t>Notificaciones electrónicas</a:t>
            </a:r>
          </a:p>
          <a:p>
            <a:r>
              <a:rPr lang="es-PA" dirty="0" smtClean="0">
                <a:latin typeface="Corbel" pitchFamily="34" charset="0"/>
              </a:rPr>
              <a:t>Compras por catálogo</a:t>
            </a:r>
          </a:p>
          <a:p>
            <a:r>
              <a:rPr lang="es-PA" dirty="0" smtClean="0">
                <a:latin typeface="Corbel" pitchFamily="34" charset="0"/>
              </a:rPr>
              <a:t>Registro electrónico de proponentes.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 txBox="1">
            <a:spLocks noChangeArrowheads="1"/>
          </p:cNvSpPr>
          <p:nvPr/>
        </p:nvSpPr>
        <p:spPr>
          <a:xfrm>
            <a:off x="214282" y="71414"/>
            <a:ext cx="661513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BENEFICIOS DE PANAMACOMPRA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4282" y="642918"/>
            <a:ext cx="89297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s-ES" sz="2200" dirty="0" smtClean="0">
                <a:cs typeface="Arial" charset="0"/>
              </a:rPr>
              <a:t>La aplicación de las últimas tendencias del comercio electrónico en el sistema de contrataciones públicas traerá numerosos beneficios: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s-ES" sz="2000" dirty="0" smtClean="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s-ES_tradnl" sz="2000" dirty="0" smtClean="0">
                <a:cs typeface="Arial" charset="0"/>
              </a:rPr>
              <a:t>Aumenta la eficiencia del sistema de contrataciones al permitir transacciones más rápidas y seguras.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endParaRPr lang="es-ES_tradnl" sz="2000" dirty="0" smtClean="0"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s-ES_tradnl" sz="2000" dirty="0" smtClean="0">
                <a:cs typeface="Arial" charset="0"/>
              </a:rPr>
              <a:t>Se agilizan las compras gubernamentales al facilitar y poner en línea todos los pasos del proceso de compra.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endParaRPr lang="es-ES_tradnl" sz="2000" dirty="0" smtClean="0"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s-ES_tradnl" sz="2000" dirty="0" smtClean="0">
                <a:cs typeface="Arial" charset="0"/>
              </a:rPr>
              <a:t>Automatización de todo el proceso de compra del Estado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endParaRPr lang="es-ES_tradnl" sz="2000" dirty="0" smtClean="0"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s-ES_tradnl" sz="2000" dirty="0" smtClean="0">
                <a:cs typeface="Arial" charset="0"/>
              </a:rPr>
              <a:t> La automatización de las compras permite reducir tiempo, costos administrativos y gastos de operación para el Estado y sus proveedores</a:t>
            </a:r>
            <a:endParaRPr lang="es-ES" sz="2000" dirty="0" smtClean="0"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s-ES" sz="2000" dirty="0" smtClean="0">
                <a:cs typeface="Arial" charset="0"/>
              </a:rPr>
              <a:t>El portal seguirá siendo transparente y accesible para todos los ciudadanos</a:t>
            </a:r>
            <a:endParaRPr lang="es-ES_tradnl" sz="20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00034" y="0"/>
            <a:ext cx="7729566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Proveedores de Gobierno</a:t>
            </a:r>
            <a:endParaRPr kumimoji="0" lang="es-P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643702" y="578645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/>
              <a:t>Total 48,630</a:t>
            </a:r>
            <a:endParaRPr lang="es-PA" b="1" dirty="0"/>
          </a:p>
        </p:txBody>
      </p:sp>
      <p:graphicFrame>
        <p:nvGraphicFramePr>
          <p:cNvPr id="6" name="1 Gráfico"/>
          <p:cNvGraphicFramePr/>
          <p:nvPr/>
        </p:nvGraphicFramePr>
        <p:xfrm>
          <a:off x="1000100" y="1000108"/>
          <a:ext cx="7429552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750095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defRPr/>
            </a:pPr>
            <a:r>
              <a:rPr lang="es-P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PROPUESTAS PAPEL VS VIA INTERNET</a:t>
            </a:r>
            <a:endParaRPr lang="es-P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71868" y="314324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49,610</a:t>
            </a:r>
            <a:endParaRPr lang="es-PA" dirty="0"/>
          </a:p>
        </p:txBody>
      </p:sp>
      <p:sp>
        <p:nvSpPr>
          <p:cNvPr id="8" name="7 CuadroTexto"/>
          <p:cNvSpPr txBox="1"/>
          <p:nvPr/>
        </p:nvSpPr>
        <p:spPr>
          <a:xfrm>
            <a:off x="285720" y="5357826"/>
            <a:ext cx="85011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/>
              <a:t>Desde</a:t>
            </a:r>
            <a:r>
              <a:rPr lang="en-US" sz="2600" dirty="0" smtClean="0"/>
              <a:t> </a:t>
            </a:r>
            <a:r>
              <a:rPr lang="en-US" sz="2600" dirty="0" err="1" smtClean="0"/>
              <a:t>inicios</a:t>
            </a:r>
            <a:r>
              <a:rPr lang="en-US" sz="2600" dirty="0" smtClean="0"/>
              <a:t> de </a:t>
            </a:r>
            <a:r>
              <a:rPr lang="en-US" sz="2600" dirty="0" err="1" smtClean="0"/>
              <a:t>PanamaCompra</a:t>
            </a:r>
            <a:r>
              <a:rPr lang="en-US" sz="2600" dirty="0" smtClean="0"/>
              <a:t> V2 se </a:t>
            </a:r>
            <a:r>
              <a:rPr lang="en-US" sz="2600" dirty="0" err="1" smtClean="0"/>
              <a:t>incrementó</a:t>
            </a:r>
            <a:r>
              <a:rPr lang="en-US" sz="2600" dirty="0" smtClean="0"/>
              <a:t> el </a:t>
            </a:r>
            <a:r>
              <a:rPr lang="en-US" sz="2600" dirty="0" err="1" smtClean="0"/>
              <a:t>número</a:t>
            </a:r>
            <a:r>
              <a:rPr lang="en-US" sz="2600" dirty="0" smtClean="0"/>
              <a:t> de </a:t>
            </a:r>
            <a:r>
              <a:rPr lang="en-US" sz="2600" dirty="0" err="1" smtClean="0"/>
              <a:t>propuestas</a:t>
            </a:r>
            <a:r>
              <a:rPr lang="en-US" sz="2600" dirty="0" smtClean="0"/>
              <a:t> de 3 a 8 </a:t>
            </a:r>
            <a:r>
              <a:rPr lang="en-US" sz="2600" dirty="0" err="1" smtClean="0"/>
              <a:t>por</a:t>
            </a:r>
            <a:r>
              <a:rPr lang="en-US" sz="2600" dirty="0" smtClean="0"/>
              <a:t> </a:t>
            </a:r>
            <a:r>
              <a:rPr lang="en-US" sz="2600" dirty="0" err="1" smtClean="0"/>
              <a:t>acto</a:t>
            </a:r>
            <a:endParaRPr lang="es-PA" sz="2600" dirty="0"/>
          </a:p>
        </p:txBody>
      </p:sp>
      <p:sp>
        <p:nvSpPr>
          <p:cNvPr id="7" name="5 CuadroTexto"/>
          <p:cNvSpPr txBox="1"/>
          <p:nvPr/>
        </p:nvSpPr>
        <p:spPr>
          <a:xfrm>
            <a:off x="642910" y="4286256"/>
            <a:ext cx="1071550" cy="369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PA" sz="1800" dirty="0" smtClean="0"/>
              <a:t>90,254</a:t>
            </a:r>
            <a:endParaRPr lang="es-PA" sz="1800" dirty="0"/>
          </a:p>
        </p:txBody>
      </p:sp>
      <p:sp>
        <p:nvSpPr>
          <p:cNvPr id="9" name="5 CuadroTexto"/>
          <p:cNvSpPr txBox="1"/>
          <p:nvPr/>
        </p:nvSpPr>
        <p:spPr>
          <a:xfrm>
            <a:off x="5357818" y="4357694"/>
            <a:ext cx="915599" cy="342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PA" sz="1800" dirty="0" smtClean="0">
                <a:solidFill>
                  <a:schemeClr val="tx1"/>
                </a:solidFill>
              </a:rPr>
              <a:t>34,591</a:t>
            </a:r>
            <a:endParaRPr lang="es-PA" sz="1800" dirty="0">
              <a:solidFill>
                <a:schemeClr val="tx1"/>
              </a:solidFill>
            </a:endParaRPr>
          </a:p>
        </p:txBody>
      </p:sp>
      <p:sp>
        <p:nvSpPr>
          <p:cNvPr id="10" name="5 CuadroTexto"/>
          <p:cNvSpPr txBox="1"/>
          <p:nvPr/>
        </p:nvSpPr>
        <p:spPr>
          <a:xfrm>
            <a:off x="8228354" y="2214554"/>
            <a:ext cx="915646" cy="342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PA" sz="1800" dirty="0" smtClean="0"/>
              <a:t>12,358</a:t>
            </a:r>
            <a:endParaRPr lang="es-PA" sz="1800" dirty="0"/>
          </a:p>
        </p:txBody>
      </p:sp>
      <p:graphicFrame>
        <p:nvGraphicFramePr>
          <p:cNvPr id="11" name="2 Gráfico"/>
          <p:cNvGraphicFramePr/>
          <p:nvPr/>
        </p:nvGraphicFramePr>
        <p:xfrm>
          <a:off x="0" y="1285860"/>
          <a:ext cx="4786314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3 Gráfico"/>
          <p:cNvGraphicFramePr/>
          <p:nvPr/>
        </p:nvGraphicFramePr>
        <p:xfrm>
          <a:off x="4214810" y="1285860"/>
          <a:ext cx="4929190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14282" y="928670"/>
          <a:ext cx="8643997" cy="464347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695796"/>
                <a:gridCol w="866505"/>
                <a:gridCol w="956767"/>
                <a:gridCol w="1155341"/>
                <a:gridCol w="974819"/>
                <a:gridCol w="1119236"/>
                <a:gridCol w="875533"/>
              </a:tblGrid>
              <a:tr h="610267">
                <a:tc>
                  <a:txBody>
                    <a:bodyPr/>
                    <a:lstStyle/>
                    <a:p>
                      <a:pPr algn="ctr" fontAlgn="b"/>
                      <a:endParaRPr lang="es-PA" sz="1600" b="1" u="none" strike="noStrike" dirty="0" smtClean="0"/>
                    </a:p>
                    <a:p>
                      <a:pPr algn="ctr" fontAlgn="b"/>
                      <a:endParaRPr lang="es-PA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PA" sz="1600" b="1" u="none" strike="noStrike" dirty="0"/>
                        <a:t>Cantidad de Actos</a:t>
                      </a:r>
                      <a:endParaRPr lang="es-PA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</a:tr>
              <a:tr h="398961">
                <a:tc>
                  <a:txBody>
                    <a:bodyPr/>
                    <a:lstStyle/>
                    <a:p>
                      <a:pPr algn="l" fontAlgn="b"/>
                      <a:endParaRPr lang="es-PA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600" b="1" u="none" strike="noStrike"/>
                        <a:t>2006</a:t>
                      </a:r>
                      <a:endParaRPr lang="es-PA" sz="16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600" b="1" u="none" strike="noStrike"/>
                        <a:t>2007</a:t>
                      </a:r>
                      <a:endParaRPr lang="es-PA" sz="16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600" b="1" u="none" strike="noStrike" dirty="0"/>
                        <a:t>2008</a:t>
                      </a:r>
                      <a:endParaRPr lang="es-PA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600" b="1" u="none" strike="noStrike" dirty="0"/>
                        <a:t>2009</a:t>
                      </a:r>
                      <a:endParaRPr lang="es-PA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600" b="1" u="none" strike="noStrike" dirty="0"/>
                        <a:t>2010</a:t>
                      </a:r>
                      <a:endParaRPr lang="es-PA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600" b="1" u="none" strike="noStrike" dirty="0"/>
                        <a:t>2011</a:t>
                      </a:r>
                      <a:endParaRPr lang="es-PA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</a:tr>
              <a:tr h="398961"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u="none" strike="noStrike" dirty="0"/>
                        <a:t>Compra menor </a:t>
                      </a:r>
                      <a:endParaRPr lang="es-PA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PA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PA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59,616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PA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84,799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PA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70,037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PA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90,351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PA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22,573</a:t>
                      </a:r>
                    </a:p>
                  </a:txBody>
                  <a:tcPr marL="0" marR="0" marT="0" marB="0" anchor="b"/>
                </a:tc>
              </a:tr>
              <a:tr h="610267"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u="none" strike="noStrike" dirty="0"/>
                        <a:t>Licitación abreviada por precio</a:t>
                      </a:r>
                      <a:endParaRPr lang="es-PA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u="none" strike="noStrike"/>
                        <a:t> </a:t>
                      </a:r>
                      <a:endParaRPr lang="es-PA" sz="16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u="none" strike="noStrike"/>
                        <a:t> </a:t>
                      </a:r>
                      <a:endParaRPr lang="es-PA" sz="16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u="none" strike="noStrike" dirty="0"/>
                        <a:t> </a:t>
                      </a:r>
                      <a:endParaRPr lang="es-PA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u="none" strike="noStrike" dirty="0"/>
                        <a:t>4</a:t>
                      </a:r>
                      <a:endParaRPr lang="es-PA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u="none" strike="noStrike" dirty="0"/>
                        <a:t>134</a:t>
                      </a:r>
                      <a:endParaRPr lang="es-PA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u="none" strike="noStrike" dirty="0"/>
                        <a:t>116</a:t>
                      </a:r>
                      <a:endParaRPr lang="es-PA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</a:tr>
              <a:tr h="610267"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u="none" strike="noStrike"/>
                        <a:t>Licitación Abreviada por Mejor Valor</a:t>
                      </a:r>
                      <a:endParaRPr lang="es-PA" sz="16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u="none" strike="noStrike"/>
                        <a:t> </a:t>
                      </a:r>
                      <a:endParaRPr lang="es-PA" sz="16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u="none" strike="noStrike"/>
                        <a:t> </a:t>
                      </a:r>
                      <a:endParaRPr lang="es-PA" sz="16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u="none" strike="noStrike"/>
                        <a:t> </a:t>
                      </a:r>
                      <a:endParaRPr lang="es-PA" sz="16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u="none" strike="noStrike" dirty="0"/>
                        <a:t> </a:t>
                      </a:r>
                      <a:endParaRPr lang="es-PA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u="none" strike="noStrike" dirty="0"/>
                        <a:t>159</a:t>
                      </a:r>
                      <a:endParaRPr lang="es-PA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u="none" strike="noStrike" dirty="0"/>
                        <a:t>181</a:t>
                      </a:r>
                      <a:endParaRPr lang="es-PA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</a:tr>
              <a:tr h="398961"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u="none" strike="noStrike"/>
                        <a:t>Licitación por mejor valor</a:t>
                      </a:r>
                      <a:endParaRPr lang="es-PA" sz="16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u="none" strike="noStrike" dirty="0"/>
                        <a:t> </a:t>
                      </a:r>
                      <a:endParaRPr lang="es-PA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u="none" strike="noStrike"/>
                        <a:t>157</a:t>
                      </a:r>
                      <a:endParaRPr lang="es-PA" sz="16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u="none" strike="noStrike"/>
                        <a:t>114</a:t>
                      </a:r>
                      <a:endParaRPr lang="es-PA" sz="16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u="none" strike="noStrike" dirty="0"/>
                        <a:t>80</a:t>
                      </a:r>
                      <a:endParaRPr lang="es-PA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u="none" strike="noStrike" dirty="0"/>
                        <a:t>174</a:t>
                      </a:r>
                      <a:endParaRPr lang="es-PA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u="none" strike="noStrike" dirty="0"/>
                        <a:t>81</a:t>
                      </a:r>
                      <a:endParaRPr lang="es-PA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</a:tr>
              <a:tr h="398961"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u="none" strike="noStrike"/>
                        <a:t>Licitación pública</a:t>
                      </a:r>
                      <a:endParaRPr lang="es-PA" sz="16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u="none" strike="noStrike"/>
                        <a:t> </a:t>
                      </a:r>
                      <a:endParaRPr lang="es-PA" sz="16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u="none" strike="noStrike"/>
                        <a:t>1,375</a:t>
                      </a:r>
                      <a:endParaRPr lang="es-PA" sz="16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u="none" strike="noStrike"/>
                        <a:t>1,569</a:t>
                      </a:r>
                      <a:endParaRPr lang="es-PA" sz="16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u="none" strike="noStrike" dirty="0"/>
                        <a:t>1,288</a:t>
                      </a:r>
                      <a:endParaRPr lang="es-PA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u="none" strike="noStrike" dirty="0"/>
                        <a:t>1,066</a:t>
                      </a:r>
                      <a:endParaRPr lang="es-PA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u="none" strike="noStrike" dirty="0"/>
                        <a:t>960</a:t>
                      </a:r>
                      <a:endParaRPr lang="es-PA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</a:tr>
              <a:tr h="398961"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u="none" strike="noStrike"/>
                        <a:t>Subasta de bienes públicos</a:t>
                      </a:r>
                      <a:endParaRPr lang="es-PA" sz="16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u="none" strike="noStrike"/>
                        <a:t> </a:t>
                      </a:r>
                      <a:endParaRPr lang="es-PA" sz="16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u="none" strike="noStrike"/>
                        <a:t>104</a:t>
                      </a:r>
                      <a:endParaRPr lang="es-PA" sz="16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u="none" strike="noStrike"/>
                        <a:t>99</a:t>
                      </a:r>
                      <a:endParaRPr lang="es-PA" sz="16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u="none" strike="noStrike"/>
                        <a:t>33</a:t>
                      </a:r>
                      <a:endParaRPr lang="es-PA" sz="16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u="none" strike="noStrike" dirty="0"/>
                        <a:t>42</a:t>
                      </a:r>
                      <a:endParaRPr lang="es-PA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u="none" strike="noStrike" dirty="0"/>
                        <a:t>28</a:t>
                      </a:r>
                      <a:endParaRPr lang="es-PA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</a:tr>
              <a:tr h="398961"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u="none" strike="noStrike" dirty="0"/>
                        <a:t>Compras </a:t>
                      </a:r>
                      <a:r>
                        <a:rPr lang="es-PA" sz="1600" u="none" strike="noStrike" dirty="0" smtClean="0"/>
                        <a:t>por </a:t>
                      </a:r>
                      <a:r>
                        <a:rPr lang="es-PA" sz="1600" u="none" strike="noStrike" dirty="0"/>
                        <a:t>Catálogo</a:t>
                      </a:r>
                      <a:endParaRPr lang="es-PA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u="none" strike="noStrike"/>
                        <a:t> </a:t>
                      </a:r>
                      <a:endParaRPr lang="es-PA" sz="16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u="none" strike="noStrike"/>
                        <a:t>4,769</a:t>
                      </a:r>
                      <a:endParaRPr lang="es-PA" sz="16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u="none" strike="noStrike"/>
                        <a:t>17,500</a:t>
                      </a:r>
                      <a:endParaRPr lang="es-PA" sz="16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u="none" strike="noStrike"/>
                        <a:t>39,142</a:t>
                      </a:r>
                      <a:endParaRPr lang="es-PA" sz="16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u="none" strike="noStrike" dirty="0"/>
                        <a:t>38,079</a:t>
                      </a:r>
                      <a:endParaRPr lang="es-PA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u="none" strike="noStrike" dirty="0"/>
                        <a:t>12,898</a:t>
                      </a:r>
                      <a:endParaRPr lang="es-PA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</a:tr>
              <a:tr h="418905"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b="1" u="none" strike="noStrike" dirty="0"/>
                        <a:t>TOTAL</a:t>
                      </a:r>
                      <a:endParaRPr lang="es-PA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b="1" u="none" strike="noStrike" dirty="0"/>
                        <a:t>2</a:t>
                      </a:r>
                      <a:endParaRPr lang="es-PA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b="1" u="none" strike="noStrike" dirty="0"/>
                        <a:t>66,021</a:t>
                      </a:r>
                      <a:endParaRPr lang="es-PA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b="1" u="none" strike="noStrike"/>
                        <a:t>104,081</a:t>
                      </a:r>
                      <a:endParaRPr lang="es-PA" sz="16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b="1" u="none" strike="noStrike" dirty="0"/>
                        <a:t>110,584</a:t>
                      </a:r>
                      <a:endParaRPr lang="es-PA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b="1" u="none" strike="noStrike" dirty="0"/>
                        <a:t>130,005</a:t>
                      </a:r>
                      <a:endParaRPr lang="es-PA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b="1" u="none" strike="noStrike" dirty="0"/>
                        <a:t>36,837</a:t>
                      </a:r>
                      <a:endParaRPr lang="es-PA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9" marR="6359" marT="6359" marB="0" anchor="b"/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142844" y="0"/>
            <a:ext cx="7801004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A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CANTIDAD DE ACTOS PÚBLICOS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42844" y="0"/>
            <a:ext cx="7801004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A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INFORMACIÓN DE ACTOS PÚBLICOS 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57158" y="1142984"/>
          <a:ext cx="8501122" cy="485778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561081"/>
                <a:gridCol w="1634047"/>
                <a:gridCol w="2305994"/>
              </a:tblGrid>
              <a:tr h="794582">
                <a:tc>
                  <a:txBody>
                    <a:bodyPr/>
                    <a:lstStyle/>
                    <a:p>
                      <a:pPr algn="ctr" fontAlgn="b"/>
                      <a:r>
                        <a:rPr lang="es-PA" sz="1500" b="1" u="none" strike="noStrike" dirty="0"/>
                        <a:t>Actos Públicos</a:t>
                      </a:r>
                      <a:endParaRPr lang="es-PA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500" b="1" u="none" strike="noStrike" dirty="0"/>
                        <a:t>Total Cantidad de Licitaciones</a:t>
                      </a:r>
                      <a:endParaRPr lang="es-PA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500" b="1" u="none" strike="noStrike" dirty="0"/>
                        <a:t>Total Monto Adjudicado</a:t>
                      </a:r>
                      <a:endParaRPr lang="es-PA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51467">
                <a:tc>
                  <a:txBody>
                    <a:bodyPr/>
                    <a:lstStyle/>
                    <a:p>
                      <a:pPr algn="l" fontAlgn="b"/>
                      <a:r>
                        <a:rPr lang="es-PA" sz="1500" u="none" strike="noStrike"/>
                        <a:t>Compra menor </a:t>
                      </a:r>
                      <a:endParaRPr lang="es-PA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500" u="none" strike="noStrike" dirty="0"/>
                        <a:t>327,378</a:t>
                      </a:r>
                      <a:endParaRPr lang="es-PA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500" u="none" strike="noStrike"/>
                        <a:t>761,270,467.13</a:t>
                      </a:r>
                      <a:endParaRPr lang="es-PA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51467">
                <a:tc>
                  <a:txBody>
                    <a:bodyPr/>
                    <a:lstStyle/>
                    <a:p>
                      <a:pPr algn="l" fontAlgn="b"/>
                      <a:r>
                        <a:rPr lang="es-PA" sz="1500" u="none" strike="noStrike" dirty="0"/>
                        <a:t>Licitación abreviada por precio</a:t>
                      </a:r>
                      <a:endParaRPr lang="es-PA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500" u="none" strike="noStrike" dirty="0"/>
                        <a:t>254</a:t>
                      </a:r>
                      <a:endParaRPr lang="es-PA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500" u="none" strike="noStrike"/>
                        <a:t>229,176,005.99</a:t>
                      </a:r>
                      <a:endParaRPr lang="es-PA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51467">
                <a:tc>
                  <a:txBody>
                    <a:bodyPr/>
                    <a:lstStyle/>
                    <a:p>
                      <a:pPr algn="l" fontAlgn="b"/>
                      <a:r>
                        <a:rPr lang="es-PA" sz="1500" u="none" strike="noStrike"/>
                        <a:t>Licitación Abreviada por Mejor Valor</a:t>
                      </a:r>
                      <a:endParaRPr lang="es-PA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500" u="none" strike="noStrike" dirty="0"/>
                        <a:t>340</a:t>
                      </a:r>
                      <a:endParaRPr lang="es-PA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500" u="none" strike="noStrike"/>
                        <a:t>814,312,242.51</a:t>
                      </a:r>
                      <a:endParaRPr lang="es-PA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51467">
                <a:tc>
                  <a:txBody>
                    <a:bodyPr/>
                    <a:lstStyle/>
                    <a:p>
                      <a:pPr algn="l" fontAlgn="b"/>
                      <a:r>
                        <a:rPr lang="es-PA" sz="1500" u="none" strike="noStrike"/>
                        <a:t>Licitación por mejor valor</a:t>
                      </a:r>
                      <a:endParaRPr lang="es-PA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500" u="none" strike="noStrike"/>
                        <a:t>606</a:t>
                      </a:r>
                      <a:endParaRPr lang="es-PA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500" u="none" strike="noStrike" dirty="0"/>
                        <a:t>2,982,549,483.98</a:t>
                      </a:r>
                      <a:endParaRPr lang="es-PA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51467">
                <a:tc>
                  <a:txBody>
                    <a:bodyPr/>
                    <a:lstStyle/>
                    <a:p>
                      <a:pPr algn="l" fontAlgn="b"/>
                      <a:r>
                        <a:rPr lang="es-PA" sz="1500" u="none" strike="noStrike"/>
                        <a:t>Licitación pública</a:t>
                      </a:r>
                      <a:endParaRPr lang="es-PA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500" u="none" strike="noStrike"/>
                        <a:t>6,258</a:t>
                      </a:r>
                      <a:endParaRPr lang="es-PA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500" u="none" strike="noStrike" dirty="0"/>
                        <a:t>1,954,839,951.65</a:t>
                      </a:r>
                      <a:endParaRPr lang="es-PA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51467">
                <a:tc>
                  <a:txBody>
                    <a:bodyPr/>
                    <a:lstStyle/>
                    <a:p>
                      <a:pPr algn="l" fontAlgn="b"/>
                      <a:r>
                        <a:rPr lang="es-PA" sz="1500" u="none" strike="noStrike"/>
                        <a:t>Subasta de bienes públicos</a:t>
                      </a:r>
                      <a:endParaRPr lang="es-PA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500" u="none" strike="noStrike"/>
                        <a:t>306</a:t>
                      </a:r>
                      <a:endParaRPr lang="es-PA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500" u="none" strike="noStrike" dirty="0"/>
                        <a:t>75,323,347.71</a:t>
                      </a:r>
                      <a:endParaRPr lang="es-PA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51467">
                <a:tc>
                  <a:txBody>
                    <a:bodyPr/>
                    <a:lstStyle/>
                    <a:p>
                      <a:pPr algn="l" fontAlgn="b"/>
                      <a:r>
                        <a:rPr lang="es-PA" sz="1500" u="none" strike="noStrike"/>
                        <a:t>Compras po Catálogo</a:t>
                      </a:r>
                      <a:endParaRPr lang="es-PA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500" u="none" strike="noStrike"/>
                        <a:t>112,388</a:t>
                      </a:r>
                      <a:endParaRPr lang="es-PA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500" u="none" strike="noStrike" dirty="0"/>
                        <a:t>278,345,074.41</a:t>
                      </a:r>
                      <a:endParaRPr lang="es-PA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51467">
                <a:tc>
                  <a:txBody>
                    <a:bodyPr/>
                    <a:lstStyle/>
                    <a:p>
                      <a:pPr algn="l" fontAlgn="b"/>
                      <a:r>
                        <a:rPr lang="es-PA" sz="1500" u="none" strike="noStrike"/>
                        <a:t>Contratacion Directa</a:t>
                      </a:r>
                      <a:endParaRPr lang="es-PA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500" u="none" strike="noStrike"/>
                        <a:t>13,240</a:t>
                      </a:r>
                      <a:endParaRPr lang="es-PA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500" u="none" strike="noStrike" dirty="0"/>
                        <a:t>996,581,165</a:t>
                      </a:r>
                      <a:endParaRPr lang="es-PA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51467">
                <a:tc>
                  <a:txBody>
                    <a:bodyPr/>
                    <a:lstStyle/>
                    <a:p>
                      <a:pPr algn="l" fontAlgn="b"/>
                      <a:r>
                        <a:rPr lang="es-PA" sz="1500" b="1" u="none" strike="noStrike" dirty="0"/>
                        <a:t>Total</a:t>
                      </a:r>
                      <a:endParaRPr lang="es-PA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500" b="1" u="none" strike="noStrike" dirty="0"/>
                        <a:t>460,770</a:t>
                      </a:r>
                      <a:endParaRPr lang="es-PA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500" b="1" u="none" strike="noStrike" dirty="0"/>
                        <a:t>8,092,397,738.10</a:t>
                      </a:r>
                      <a:endParaRPr lang="es-PA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anamaComp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 smtClean="0">
            <a:solidFill>
              <a:srgbClr val="0070C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5718</TotalTime>
  <Words>584</Words>
  <Application>Microsoft Office PowerPoint</Application>
  <PresentationFormat>On-screen Show (4:3)</PresentationFormat>
  <Paragraphs>217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PanamaCompra</vt:lpstr>
      <vt:lpstr>EFICIENCIA EN LA GESTIÓN DE COMPRAS PÚBLICAS</vt:lpstr>
      <vt:lpstr>Slide 2</vt:lpstr>
      <vt:lpstr>PanamaCompra v2</vt:lpstr>
      <vt:lpstr>Mejoras notorias al sistema</vt:lpstr>
      <vt:lpstr>Slide 5</vt:lpstr>
      <vt:lpstr>Slide 6</vt:lpstr>
      <vt:lpstr>Slide 7</vt:lpstr>
      <vt:lpstr>Slide 8</vt:lpstr>
      <vt:lpstr>Slide 9</vt:lpstr>
      <vt:lpstr>Slide 10</vt:lpstr>
      <vt:lpstr>PROVEEDORES DEL CATÁLOGO ELECTRÓNICO</vt:lpstr>
      <vt:lpstr>LISTADO DE CONVENIOS / CATÁLOGO ELECTRÓNICO</vt:lpstr>
      <vt:lpstr>PRÓXIMAMENTE NUEVOS CONVENIOS MARCO </vt:lpstr>
      <vt:lpstr>PROCESO DE ADQUISICIÓN</vt:lpstr>
      <vt:lpstr>Slide 15</vt:lpstr>
      <vt:lpstr>PANAMACOMPRA EN NÚMEROS</vt:lpstr>
      <vt:lpstr>PREGUNTAS</vt:lpstr>
    </vt:vector>
  </TitlesOfParts>
  <Company>Iconstruye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PanamaCompra</dc:title>
  <dc:creator>Pedro Soto</dc:creator>
  <cp:lastModifiedBy>Your User Name</cp:lastModifiedBy>
  <cp:revision>482</cp:revision>
  <dcterms:created xsi:type="dcterms:W3CDTF">2009-01-06T18:27:24Z</dcterms:created>
  <dcterms:modified xsi:type="dcterms:W3CDTF">2011-06-27T04:36:32Z</dcterms:modified>
</cp:coreProperties>
</file>